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75" r:id="rId4"/>
    <p:sldId id="265" r:id="rId5"/>
    <p:sldId id="258" r:id="rId6"/>
    <p:sldId id="263" r:id="rId7"/>
    <p:sldId id="274" r:id="rId8"/>
    <p:sldId id="259" r:id="rId9"/>
    <p:sldId id="272" r:id="rId10"/>
    <p:sldId id="270" r:id="rId11"/>
    <p:sldId id="262" r:id="rId12"/>
    <p:sldId id="273" r:id="rId13"/>
    <p:sldId id="27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31"/>
    <p:restoredTop sz="94651"/>
  </p:normalViewPr>
  <p:slideViewPr>
    <p:cSldViewPr snapToGrid="0" snapToObjects="1">
      <p:cViewPr varScale="1">
        <p:scale>
          <a:sx n="148" d="100"/>
          <a:sy n="148" d="100"/>
        </p:scale>
        <p:origin x="18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3AA736-0783-4BAE-9D1F-2676CD15E07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C02572F-36DC-49BD-BE2F-19AEF6D99ACB}">
      <dgm:prSet/>
      <dgm:spPr/>
      <dgm:t>
        <a:bodyPr/>
        <a:lstStyle/>
        <a:p>
          <a:r>
            <a:rPr lang="en-US" dirty="0">
              <a:latin typeface="Avenir Book" panose="02000503020000020003" pitchFamily="2" charset="0"/>
            </a:rPr>
            <a:t>Consider your own digital attitudes and heritage-relevant digital skills</a:t>
          </a:r>
        </a:p>
      </dgm:t>
    </dgm:pt>
    <dgm:pt modelId="{F059621A-7864-457E-8FF1-F0F44DB77C56}" type="parTrans" cxnId="{BDEB6318-4250-4B53-8D0F-1245688E082F}">
      <dgm:prSet/>
      <dgm:spPr/>
      <dgm:t>
        <a:bodyPr/>
        <a:lstStyle/>
        <a:p>
          <a:endParaRPr lang="en-US">
            <a:latin typeface="Avenir Book" panose="02000503020000020003" pitchFamily="2" charset="0"/>
          </a:endParaRPr>
        </a:p>
      </dgm:t>
    </dgm:pt>
    <dgm:pt modelId="{A201681A-7FE5-42F9-85B3-61A79284FF78}" type="sibTrans" cxnId="{BDEB6318-4250-4B53-8D0F-1245688E082F}">
      <dgm:prSet/>
      <dgm:spPr/>
      <dgm:t>
        <a:bodyPr/>
        <a:lstStyle/>
        <a:p>
          <a:endParaRPr lang="en-US">
            <a:latin typeface="Avenir Book" panose="02000503020000020003" pitchFamily="2" charset="0"/>
          </a:endParaRPr>
        </a:p>
      </dgm:t>
    </dgm:pt>
    <dgm:pt modelId="{597D596E-E081-4B2B-8541-633928E1ADD3}">
      <dgm:prSet/>
      <dgm:spPr/>
      <dgm:t>
        <a:bodyPr/>
        <a:lstStyle/>
        <a:p>
          <a:r>
            <a:rPr lang="en-US" dirty="0">
              <a:latin typeface="Avenir Book" panose="02000503020000020003" pitchFamily="2" charset="0"/>
            </a:rPr>
            <a:t>Reflect on the organisational support to you receive; consider your digital development goals</a:t>
          </a:r>
        </a:p>
      </dgm:t>
    </dgm:pt>
    <dgm:pt modelId="{886957F6-D7AE-412A-9ABA-FCC555129AB2}" type="parTrans" cxnId="{0AA4830E-3995-4CA2-A589-206C60CC15AB}">
      <dgm:prSet/>
      <dgm:spPr/>
      <dgm:t>
        <a:bodyPr/>
        <a:lstStyle/>
        <a:p>
          <a:endParaRPr lang="en-US">
            <a:latin typeface="Avenir Book" panose="02000503020000020003" pitchFamily="2" charset="0"/>
          </a:endParaRPr>
        </a:p>
      </dgm:t>
    </dgm:pt>
    <dgm:pt modelId="{0C1A9396-022A-45E1-8879-FAE796F70FF1}" type="sibTrans" cxnId="{0AA4830E-3995-4CA2-A589-206C60CC15AB}">
      <dgm:prSet/>
      <dgm:spPr/>
      <dgm:t>
        <a:bodyPr/>
        <a:lstStyle/>
        <a:p>
          <a:endParaRPr lang="en-US">
            <a:latin typeface="Avenir Book" panose="02000503020000020003" pitchFamily="2" charset="0"/>
          </a:endParaRPr>
        </a:p>
      </dgm:t>
    </dgm:pt>
    <dgm:pt modelId="{C8148ED6-E9C7-4893-877E-AAFFB7DAF52F}">
      <dgm:prSet/>
      <dgm:spPr/>
      <dgm:t>
        <a:bodyPr/>
        <a:lstStyle/>
        <a:p>
          <a:r>
            <a:rPr lang="en-US" dirty="0">
              <a:latin typeface="Avenir Book" panose="02000503020000020003" pitchFamily="2" charset="0"/>
            </a:rPr>
            <a:t>Inspire discussion and collaboration amongst staff in and outside your organisation</a:t>
          </a:r>
        </a:p>
      </dgm:t>
    </dgm:pt>
    <dgm:pt modelId="{9458F5A3-D2ED-4D01-8EB9-5DC364869482}" type="parTrans" cxnId="{E0506C38-9F2A-45E1-9641-C5E436785A9E}">
      <dgm:prSet/>
      <dgm:spPr/>
      <dgm:t>
        <a:bodyPr/>
        <a:lstStyle/>
        <a:p>
          <a:endParaRPr lang="en-US">
            <a:latin typeface="Avenir Book" panose="02000503020000020003" pitchFamily="2" charset="0"/>
          </a:endParaRPr>
        </a:p>
      </dgm:t>
    </dgm:pt>
    <dgm:pt modelId="{F8C65E19-4ED5-4B6E-AB24-9883BE26455C}" type="sibTrans" cxnId="{E0506C38-9F2A-45E1-9641-C5E436785A9E}">
      <dgm:prSet/>
      <dgm:spPr/>
      <dgm:t>
        <a:bodyPr/>
        <a:lstStyle/>
        <a:p>
          <a:endParaRPr lang="en-US">
            <a:latin typeface="Avenir Book" panose="02000503020000020003" pitchFamily="2" charset="0"/>
          </a:endParaRPr>
        </a:p>
      </dgm:t>
    </dgm:pt>
    <dgm:pt modelId="{CDDCBB9B-9076-4EA1-B1A2-C015F4F277F9}" type="pres">
      <dgm:prSet presAssocID="{A33AA736-0783-4BAE-9D1F-2676CD15E078}" presName="root" presStyleCnt="0">
        <dgm:presLayoutVars>
          <dgm:dir/>
          <dgm:resizeHandles val="exact"/>
        </dgm:presLayoutVars>
      </dgm:prSet>
      <dgm:spPr/>
    </dgm:pt>
    <dgm:pt modelId="{325DB33D-95FD-47DA-9F38-12DD3D3B6F2C}" type="pres">
      <dgm:prSet presAssocID="{AC02572F-36DC-49BD-BE2F-19AEF6D99ACB}" presName="compNode" presStyleCnt="0"/>
      <dgm:spPr/>
    </dgm:pt>
    <dgm:pt modelId="{41B2F1A1-AB0A-4627-8271-76CB17C10C43}" type="pres">
      <dgm:prSet presAssocID="{AC02572F-36DC-49BD-BE2F-19AEF6D99ACB}" presName="bgRect" presStyleLbl="bgShp" presStyleIdx="0" presStyleCnt="3"/>
      <dgm:spPr>
        <a:solidFill>
          <a:srgbClr val="7030A0"/>
        </a:solidFill>
      </dgm:spPr>
    </dgm:pt>
    <dgm:pt modelId="{F566BFCE-9BD8-4002-806E-2C2E55F6BEEB}" type="pres">
      <dgm:prSet presAssocID="{AC02572F-36DC-49BD-BE2F-19AEF6D99ACB}" presName="iconRect" presStyleLbl="node1" presStyleIdx="0" presStyleCnt="3"/>
      <dgm:spPr>
        <a:ln>
          <a:noFill/>
        </a:ln>
      </dgm:spPr>
    </dgm:pt>
    <dgm:pt modelId="{87A9570B-390C-4CB3-B3CD-DF2E3EC88377}" type="pres">
      <dgm:prSet presAssocID="{AC02572F-36DC-49BD-BE2F-19AEF6D99ACB}" presName="spaceRect" presStyleCnt="0"/>
      <dgm:spPr/>
    </dgm:pt>
    <dgm:pt modelId="{BD9AE9E5-56CE-4981-BBEA-53062B4980F5}" type="pres">
      <dgm:prSet presAssocID="{AC02572F-36DC-49BD-BE2F-19AEF6D99ACB}" presName="parTx" presStyleLbl="revTx" presStyleIdx="0" presStyleCnt="3">
        <dgm:presLayoutVars>
          <dgm:chMax val="0"/>
          <dgm:chPref val="0"/>
        </dgm:presLayoutVars>
      </dgm:prSet>
      <dgm:spPr/>
    </dgm:pt>
    <dgm:pt modelId="{D9CC8D4F-04AE-4E12-BD07-CAE4C3973781}" type="pres">
      <dgm:prSet presAssocID="{A201681A-7FE5-42F9-85B3-61A79284FF78}" presName="sibTrans" presStyleCnt="0"/>
      <dgm:spPr/>
    </dgm:pt>
    <dgm:pt modelId="{49470B02-7807-4147-9855-316C1E6C2D3B}" type="pres">
      <dgm:prSet presAssocID="{597D596E-E081-4B2B-8541-633928E1ADD3}" presName="compNode" presStyleCnt="0"/>
      <dgm:spPr/>
    </dgm:pt>
    <dgm:pt modelId="{260FC918-ECA5-4F3A-841D-CE3DD0E03C6B}" type="pres">
      <dgm:prSet presAssocID="{597D596E-E081-4B2B-8541-633928E1ADD3}" presName="bgRect" presStyleLbl="bgShp" presStyleIdx="1" presStyleCnt="3"/>
      <dgm:spPr/>
    </dgm:pt>
    <dgm:pt modelId="{9804C9F0-9CFC-4192-AB5B-4B2A57BD9F14}" type="pres">
      <dgm:prSet presAssocID="{597D596E-E081-4B2B-8541-633928E1ADD3}" presName="iconRect" presStyleLbl="node1" presStyleIdx="1" presStyleCnt="3" custFlipVert="1" custScaleX="21496" custScaleY="23643"/>
      <dgm:spPr>
        <a:ln>
          <a:noFill/>
        </a:ln>
      </dgm:spPr>
    </dgm:pt>
    <dgm:pt modelId="{564958DC-A034-42D9-AE38-1A6584DE3763}" type="pres">
      <dgm:prSet presAssocID="{597D596E-E081-4B2B-8541-633928E1ADD3}" presName="spaceRect" presStyleCnt="0"/>
      <dgm:spPr/>
    </dgm:pt>
    <dgm:pt modelId="{8B537B9A-C65D-4E39-AB8D-D1E65CFA9654}" type="pres">
      <dgm:prSet presAssocID="{597D596E-E081-4B2B-8541-633928E1ADD3}" presName="parTx" presStyleLbl="revTx" presStyleIdx="1" presStyleCnt="3">
        <dgm:presLayoutVars>
          <dgm:chMax val="0"/>
          <dgm:chPref val="0"/>
        </dgm:presLayoutVars>
      </dgm:prSet>
      <dgm:spPr/>
    </dgm:pt>
    <dgm:pt modelId="{9096E6F9-C088-4A3F-8F02-9C2B7033E1B5}" type="pres">
      <dgm:prSet presAssocID="{0C1A9396-022A-45E1-8879-FAE796F70FF1}" presName="sibTrans" presStyleCnt="0"/>
      <dgm:spPr/>
    </dgm:pt>
    <dgm:pt modelId="{6AC3ABD3-1735-4706-BBBC-CC87DC319367}" type="pres">
      <dgm:prSet presAssocID="{C8148ED6-E9C7-4893-877E-AAFFB7DAF52F}" presName="compNode" presStyleCnt="0"/>
      <dgm:spPr/>
    </dgm:pt>
    <dgm:pt modelId="{FE37FDB2-AE5D-44C1-BC42-B830CE6EB816}" type="pres">
      <dgm:prSet presAssocID="{C8148ED6-E9C7-4893-877E-AAFFB7DAF52F}" presName="bgRect" presStyleLbl="bgShp" presStyleIdx="2" presStyleCnt="3" custLinFactNeighborX="-5605" custLinFactNeighborY="37072"/>
      <dgm:spPr>
        <a:solidFill>
          <a:srgbClr val="3E909C"/>
        </a:solidFill>
      </dgm:spPr>
    </dgm:pt>
    <dgm:pt modelId="{A0A6F465-D57E-4984-99D9-5D7E6025ACB6}" type="pres">
      <dgm:prSet presAssocID="{C8148ED6-E9C7-4893-877E-AAFFB7DAF52F}" presName="iconRect" presStyleLbl="node1" presStyleIdx="2" presStyleCnt="3" custScaleY="100159" custLinFactNeighborX="-1361" custLinFactNeighborY="4140"/>
      <dgm:spPr>
        <a:prstGeom prst="roundRect">
          <a:avLst/>
        </a:prstGeom>
        <a:blipFill>
          <a:blip xmlns:r="http://schemas.openxmlformats.org/officeDocument/2006/relationships" r:embed="rId1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 solid fill"/>
        </a:ext>
      </dgm:extLst>
    </dgm:pt>
    <dgm:pt modelId="{63B071AD-8ED2-4EDE-84AF-CE8F4B065339}" type="pres">
      <dgm:prSet presAssocID="{C8148ED6-E9C7-4893-877E-AAFFB7DAF52F}" presName="spaceRect" presStyleCnt="0"/>
      <dgm:spPr/>
    </dgm:pt>
    <dgm:pt modelId="{E9EC5F18-1AC7-4BB1-9557-B55C31F5BF29}" type="pres">
      <dgm:prSet presAssocID="{C8148ED6-E9C7-4893-877E-AAFFB7DAF52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AA4830E-3995-4CA2-A589-206C60CC15AB}" srcId="{A33AA736-0783-4BAE-9D1F-2676CD15E078}" destId="{597D596E-E081-4B2B-8541-633928E1ADD3}" srcOrd="1" destOrd="0" parTransId="{886957F6-D7AE-412A-9ABA-FCC555129AB2}" sibTransId="{0C1A9396-022A-45E1-8879-FAE796F70FF1}"/>
    <dgm:cxn modelId="{BDEB6318-4250-4B53-8D0F-1245688E082F}" srcId="{A33AA736-0783-4BAE-9D1F-2676CD15E078}" destId="{AC02572F-36DC-49BD-BE2F-19AEF6D99ACB}" srcOrd="0" destOrd="0" parTransId="{F059621A-7864-457E-8FF1-F0F44DB77C56}" sibTransId="{A201681A-7FE5-42F9-85B3-61A79284FF78}"/>
    <dgm:cxn modelId="{E0506C38-9F2A-45E1-9641-C5E436785A9E}" srcId="{A33AA736-0783-4BAE-9D1F-2676CD15E078}" destId="{C8148ED6-E9C7-4893-877E-AAFFB7DAF52F}" srcOrd="2" destOrd="0" parTransId="{9458F5A3-D2ED-4D01-8EB9-5DC364869482}" sibTransId="{F8C65E19-4ED5-4B6E-AB24-9883BE26455C}"/>
    <dgm:cxn modelId="{3E1F4380-D93A-4933-AAA7-C7F38FC20C5E}" type="presOf" srcId="{597D596E-E081-4B2B-8541-633928E1ADD3}" destId="{8B537B9A-C65D-4E39-AB8D-D1E65CFA9654}" srcOrd="0" destOrd="0" presId="urn:microsoft.com/office/officeart/2018/2/layout/IconVerticalSolidList"/>
    <dgm:cxn modelId="{136E2297-9A00-4FAD-BDED-624CBB42FF02}" type="presOf" srcId="{A33AA736-0783-4BAE-9D1F-2676CD15E078}" destId="{CDDCBB9B-9076-4EA1-B1A2-C015F4F277F9}" srcOrd="0" destOrd="0" presId="urn:microsoft.com/office/officeart/2018/2/layout/IconVerticalSolidList"/>
    <dgm:cxn modelId="{63B5E9D9-5C98-4F9C-A2C7-F8AB4AF2FBB3}" type="presOf" srcId="{AC02572F-36DC-49BD-BE2F-19AEF6D99ACB}" destId="{BD9AE9E5-56CE-4981-BBEA-53062B4980F5}" srcOrd="0" destOrd="0" presId="urn:microsoft.com/office/officeart/2018/2/layout/IconVerticalSolidList"/>
    <dgm:cxn modelId="{39C5E3E7-C9C6-4979-A5B8-33F03E37E139}" type="presOf" srcId="{C8148ED6-E9C7-4893-877E-AAFFB7DAF52F}" destId="{E9EC5F18-1AC7-4BB1-9557-B55C31F5BF29}" srcOrd="0" destOrd="0" presId="urn:microsoft.com/office/officeart/2018/2/layout/IconVerticalSolidList"/>
    <dgm:cxn modelId="{477993C4-5AAC-43F4-BFCA-440A014BC124}" type="presParOf" srcId="{CDDCBB9B-9076-4EA1-B1A2-C015F4F277F9}" destId="{325DB33D-95FD-47DA-9F38-12DD3D3B6F2C}" srcOrd="0" destOrd="0" presId="urn:microsoft.com/office/officeart/2018/2/layout/IconVerticalSolidList"/>
    <dgm:cxn modelId="{F2E12CDE-67D5-4775-AD56-B87ECE46C0CD}" type="presParOf" srcId="{325DB33D-95FD-47DA-9F38-12DD3D3B6F2C}" destId="{41B2F1A1-AB0A-4627-8271-76CB17C10C43}" srcOrd="0" destOrd="0" presId="urn:microsoft.com/office/officeart/2018/2/layout/IconVerticalSolidList"/>
    <dgm:cxn modelId="{67CAA23F-00BF-48CA-AB01-8E15A8AF84DE}" type="presParOf" srcId="{325DB33D-95FD-47DA-9F38-12DD3D3B6F2C}" destId="{F566BFCE-9BD8-4002-806E-2C2E55F6BEEB}" srcOrd="1" destOrd="0" presId="urn:microsoft.com/office/officeart/2018/2/layout/IconVerticalSolidList"/>
    <dgm:cxn modelId="{E9EBA775-78C1-48AB-8386-504A4B3BB7A3}" type="presParOf" srcId="{325DB33D-95FD-47DA-9F38-12DD3D3B6F2C}" destId="{87A9570B-390C-4CB3-B3CD-DF2E3EC88377}" srcOrd="2" destOrd="0" presId="urn:microsoft.com/office/officeart/2018/2/layout/IconVerticalSolidList"/>
    <dgm:cxn modelId="{CB2264F0-DBCD-4F03-A970-87858C306F41}" type="presParOf" srcId="{325DB33D-95FD-47DA-9F38-12DD3D3B6F2C}" destId="{BD9AE9E5-56CE-4981-BBEA-53062B4980F5}" srcOrd="3" destOrd="0" presId="urn:microsoft.com/office/officeart/2018/2/layout/IconVerticalSolidList"/>
    <dgm:cxn modelId="{88044379-1DA5-4050-9FE1-087AA36C402A}" type="presParOf" srcId="{CDDCBB9B-9076-4EA1-B1A2-C015F4F277F9}" destId="{D9CC8D4F-04AE-4E12-BD07-CAE4C3973781}" srcOrd="1" destOrd="0" presId="urn:microsoft.com/office/officeart/2018/2/layout/IconVerticalSolidList"/>
    <dgm:cxn modelId="{3CA5CC63-22E8-4513-9B21-3AC4BD8E86D3}" type="presParOf" srcId="{CDDCBB9B-9076-4EA1-B1A2-C015F4F277F9}" destId="{49470B02-7807-4147-9855-316C1E6C2D3B}" srcOrd="2" destOrd="0" presId="urn:microsoft.com/office/officeart/2018/2/layout/IconVerticalSolidList"/>
    <dgm:cxn modelId="{54EC20E5-D9E8-4CB4-AF27-6F9B78DFC5FF}" type="presParOf" srcId="{49470B02-7807-4147-9855-316C1E6C2D3B}" destId="{260FC918-ECA5-4F3A-841D-CE3DD0E03C6B}" srcOrd="0" destOrd="0" presId="urn:microsoft.com/office/officeart/2018/2/layout/IconVerticalSolidList"/>
    <dgm:cxn modelId="{028D9E1C-2CD7-4740-B94B-87F17C78CB67}" type="presParOf" srcId="{49470B02-7807-4147-9855-316C1E6C2D3B}" destId="{9804C9F0-9CFC-4192-AB5B-4B2A57BD9F14}" srcOrd="1" destOrd="0" presId="urn:microsoft.com/office/officeart/2018/2/layout/IconVerticalSolidList"/>
    <dgm:cxn modelId="{351F3CDA-58DF-4912-8768-B048DC51D701}" type="presParOf" srcId="{49470B02-7807-4147-9855-316C1E6C2D3B}" destId="{564958DC-A034-42D9-AE38-1A6584DE3763}" srcOrd="2" destOrd="0" presId="urn:microsoft.com/office/officeart/2018/2/layout/IconVerticalSolidList"/>
    <dgm:cxn modelId="{FB8F4F92-07DE-4253-8514-C7EA920523AF}" type="presParOf" srcId="{49470B02-7807-4147-9855-316C1E6C2D3B}" destId="{8B537B9A-C65D-4E39-AB8D-D1E65CFA9654}" srcOrd="3" destOrd="0" presId="urn:microsoft.com/office/officeart/2018/2/layout/IconVerticalSolidList"/>
    <dgm:cxn modelId="{E91B82FC-C0DF-496D-85D9-0BCF0EA07ACB}" type="presParOf" srcId="{CDDCBB9B-9076-4EA1-B1A2-C015F4F277F9}" destId="{9096E6F9-C088-4A3F-8F02-9C2B7033E1B5}" srcOrd="3" destOrd="0" presId="urn:microsoft.com/office/officeart/2018/2/layout/IconVerticalSolidList"/>
    <dgm:cxn modelId="{1969A98F-3025-4699-B8B3-4CC907806AB7}" type="presParOf" srcId="{CDDCBB9B-9076-4EA1-B1A2-C015F4F277F9}" destId="{6AC3ABD3-1735-4706-BBBC-CC87DC319367}" srcOrd="4" destOrd="0" presId="urn:microsoft.com/office/officeart/2018/2/layout/IconVerticalSolidList"/>
    <dgm:cxn modelId="{861E4E4B-ACEB-4E8B-B80E-85B75D9DCAB8}" type="presParOf" srcId="{6AC3ABD3-1735-4706-BBBC-CC87DC319367}" destId="{FE37FDB2-AE5D-44C1-BC42-B830CE6EB816}" srcOrd="0" destOrd="0" presId="urn:microsoft.com/office/officeart/2018/2/layout/IconVerticalSolidList"/>
    <dgm:cxn modelId="{3441F1D8-2A58-4E85-BA0E-E416FC76614F}" type="presParOf" srcId="{6AC3ABD3-1735-4706-BBBC-CC87DC319367}" destId="{A0A6F465-D57E-4984-99D9-5D7E6025ACB6}" srcOrd="1" destOrd="0" presId="urn:microsoft.com/office/officeart/2018/2/layout/IconVerticalSolidList"/>
    <dgm:cxn modelId="{32BC7045-C3DA-4F06-A650-B2EE9B48133F}" type="presParOf" srcId="{6AC3ABD3-1735-4706-BBBC-CC87DC319367}" destId="{63B071AD-8ED2-4EDE-84AF-CE8F4B065339}" srcOrd="2" destOrd="0" presId="urn:microsoft.com/office/officeart/2018/2/layout/IconVerticalSolidList"/>
    <dgm:cxn modelId="{F7ED9172-0334-4993-A5CB-40FE2103E7CB}" type="presParOf" srcId="{6AC3ABD3-1735-4706-BBBC-CC87DC319367}" destId="{E9EC5F18-1AC7-4BB1-9557-B55C31F5BF2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3AA736-0783-4BAE-9D1F-2676CD15E07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C02572F-36DC-49BD-BE2F-19AEF6D99ACB}">
      <dgm:prSet/>
      <dgm:spPr/>
      <dgm:t>
        <a:bodyPr/>
        <a:lstStyle/>
        <a:p>
          <a:r>
            <a:rPr lang="en-US" dirty="0">
              <a:latin typeface="Avenir Book" panose="02000503020000020003" pitchFamily="2" charset="0"/>
            </a:rPr>
            <a:t>Better understand the digital attitudes and skills of your staff, trustees and volunteers</a:t>
          </a:r>
        </a:p>
      </dgm:t>
    </dgm:pt>
    <dgm:pt modelId="{F059621A-7864-457E-8FF1-F0F44DB77C56}" type="parTrans" cxnId="{BDEB6318-4250-4B53-8D0F-1245688E082F}">
      <dgm:prSet/>
      <dgm:spPr/>
      <dgm:t>
        <a:bodyPr/>
        <a:lstStyle/>
        <a:p>
          <a:endParaRPr lang="en-US">
            <a:latin typeface="Avenir Book" panose="02000503020000020003" pitchFamily="2" charset="0"/>
          </a:endParaRPr>
        </a:p>
      </dgm:t>
    </dgm:pt>
    <dgm:pt modelId="{A201681A-7FE5-42F9-85B3-61A79284FF78}" type="sibTrans" cxnId="{BDEB6318-4250-4B53-8D0F-1245688E082F}">
      <dgm:prSet/>
      <dgm:spPr/>
      <dgm:t>
        <a:bodyPr/>
        <a:lstStyle/>
        <a:p>
          <a:endParaRPr lang="en-US">
            <a:latin typeface="Avenir Book" panose="02000503020000020003" pitchFamily="2" charset="0"/>
          </a:endParaRPr>
        </a:p>
      </dgm:t>
    </dgm:pt>
    <dgm:pt modelId="{597D596E-E081-4B2B-8541-633928E1ADD3}">
      <dgm:prSet/>
      <dgm:spPr/>
      <dgm:t>
        <a:bodyPr/>
        <a:lstStyle/>
        <a:p>
          <a:r>
            <a:rPr lang="en-US" dirty="0">
              <a:latin typeface="Avenir Book" panose="02000503020000020003" pitchFamily="2" charset="0"/>
            </a:rPr>
            <a:t>Identify opportunities to improve digital ways of working</a:t>
          </a:r>
        </a:p>
      </dgm:t>
    </dgm:pt>
    <dgm:pt modelId="{886957F6-D7AE-412A-9ABA-FCC555129AB2}" type="parTrans" cxnId="{0AA4830E-3995-4CA2-A589-206C60CC15AB}">
      <dgm:prSet/>
      <dgm:spPr/>
      <dgm:t>
        <a:bodyPr/>
        <a:lstStyle/>
        <a:p>
          <a:endParaRPr lang="en-US">
            <a:latin typeface="Avenir Book" panose="02000503020000020003" pitchFamily="2" charset="0"/>
          </a:endParaRPr>
        </a:p>
      </dgm:t>
    </dgm:pt>
    <dgm:pt modelId="{0C1A9396-022A-45E1-8879-FAE796F70FF1}" type="sibTrans" cxnId="{0AA4830E-3995-4CA2-A589-206C60CC15AB}">
      <dgm:prSet/>
      <dgm:spPr/>
      <dgm:t>
        <a:bodyPr/>
        <a:lstStyle/>
        <a:p>
          <a:endParaRPr lang="en-US">
            <a:latin typeface="Avenir Book" panose="02000503020000020003" pitchFamily="2" charset="0"/>
          </a:endParaRPr>
        </a:p>
      </dgm:t>
    </dgm:pt>
    <dgm:pt modelId="{C8148ED6-E9C7-4893-877E-AAFFB7DAF52F}">
      <dgm:prSet/>
      <dgm:spPr/>
      <dgm:t>
        <a:bodyPr/>
        <a:lstStyle/>
        <a:p>
          <a:r>
            <a:rPr lang="en-US" dirty="0">
              <a:latin typeface="Avenir Book" panose="02000503020000020003" pitchFamily="2" charset="0"/>
            </a:rPr>
            <a:t>Compare strategic plans for digital working with what’s happening on the shop floor </a:t>
          </a:r>
        </a:p>
      </dgm:t>
    </dgm:pt>
    <dgm:pt modelId="{9458F5A3-D2ED-4D01-8EB9-5DC364869482}" type="parTrans" cxnId="{E0506C38-9F2A-45E1-9641-C5E436785A9E}">
      <dgm:prSet/>
      <dgm:spPr/>
      <dgm:t>
        <a:bodyPr/>
        <a:lstStyle/>
        <a:p>
          <a:endParaRPr lang="en-US">
            <a:latin typeface="Avenir Book" panose="02000503020000020003" pitchFamily="2" charset="0"/>
          </a:endParaRPr>
        </a:p>
      </dgm:t>
    </dgm:pt>
    <dgm:pt modelId="{F8C65E19-4ED5-4B6E-AB24-9883BE26455C}" type="sibTrans" cxnId="{E0506C38-9F2A-45E1-9641-C5E436785A9E}">
      <dgm:prSet/>
      <dgm:spPr/>
      <dgm:t>
        <a:bodyPr/>
        <a:lstStyle/>
        <a:p>
          <a:endParaRPr lang="en-US">
            <a:latin typeface="Avenir Book" panose="02000503020000020003" pitchFamily="2" charset="0"/>
          </a:endParaRPr>
        </a:p>
      </dgm:t>
    </dgm:pt>
    <dgm:pt modelId="{CDDCBB9B-9076-4EA1-B1A2-C015F4F277F9}" type="pres">
      <dgm:prSet presAssocID="{A33AA736-0783-4BAE-9D1F-2676CD15E078}" presName="root" presStyleCnt="0">
        <dgm:presLayoutVars>
          <dgm:dir/>
          <dgm:resizeHandles val="exact"/>
        </dgm:presLayoutVars>
      </dgm:prSet>
      <dgm:spPr/>
    </dgm:pt>
    <dgm:pt modelId="{325DB33D-95FD-47DA-9F38-12DD3D3B6F2C}" type="pres">
      <dgm:prSet presAssocID="{AC02572F-36DC-49BD-BE2F-19AEF6D99ACB}" presName="compNode" presStyleCnt="0"/>
      <dgm:spPr/>
    </dgm:pt>
    <dgm:pt modelId="{41B2F1A1-AB0A-4627-8271-76CB17C10C43}" type="pres">
      <dgm:prSet presAssocID="{AC02572F-36DC-49BD-BE2F-19AEF6D99ACB}" presName="bgRect" presStyleLbl="bgShp" presStyleIdx="0" presStyleCnt="3"/>
      <dgm:spPr/>
    </dgm:pt>
    <dgm:pt modelId="{F566BFCE-9BD8-4002-806E-2C2E55F6BEEB}" type="pres">
      <dgm:prSet presAssocID="{AC02572F-36DC-49BD-BE2F-19AEF6D99AC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87A9570B-390C-4CB3-B3CD-DF2E3EC88377}" type="pres">
      <dgm:prSet presAssocID="{AC02572F-36DC-49BD-BE2F-19AEF6D99ACB}" presName="spaceRect" presStyleCnt="0"/>
      <dgm:spPr/>
    </dgm:pt>
    <dgm:pt modelId="{BD9AE9E5-56CE-4981-BBEA-53062B4980F5}" type="pres">
      <dgm:prSet presAssocID="{AC02572F-36DC-49BD-BE2F-19AEF6D99ACB}" presName="parTx" presStyleLbl="revTx" presStyleIdx="0" presStyleCnt="3">
        <dgm:presLayoutVars>
          <dgm:chMax val="0"/>
          <dgm:chPref val="0"/>
        </dgm:presLayoutVars>
      </dgm:prSet>
      <dgm:spPr/>
    </dgm:pt>
    <dgm:pt modelId="{D9CC8D4F-04AE-4E12-BD07-CAE4C3973781}" type="pres">
      <dgm:prSet presAssocID="{A201681A-7FE5-42F9-85B3-61A79284FF78}" presName="sibTrans" presStyleCnt="0"/>
      <dgm:spPr/>
    </dgm:pt>
    <dgm:pt modelId="{49470B02-7807-4147-9855-316C1E6C2D3B}" type="pres">
      <dgm:prSet presAssocID="{597D596E-E081-4B2B-8541-633928E1ADD3}" presName="compNode" presStyleCnt="0"/>
      <dgm:spPr/>
    </dgm:pt>
    <dgm:pt modelId="{260FC918-ECA5-4F3A-841D-CE3DD0E03C6B}" type="pres">
      <dgm:prSet presAssocID="{597D596E-E081-4B2B-8541-633928E1ADD3}" presName="bgRect" presStyleLbl="bgShp" presStyleIdx="1" presStyleCnt="3"/>
      <dgm:spPr/>
    </dgm:pt>
    <dgm:pt modelId="{9804C9F0-9CFC-4192-AB5B-4B2A57BD9F14}" type="pres">
      <dgm:prSet presAssocID="{597D596E-E081-4B2B-8541-633928E1ADD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564958DC-A034-42D9-AE38-1A6584DE3763}" type="pres">
      <dgm:prSet presAssocID="{597D596E-E081-4B2B-8541-633928E1ADD3}" presName="spaceRect" presStyleCnt="0"/>
      <dgm:spPr/>
    </dgm:pt>
    <dgm:pt modelId="{8B537B9A-C65D-4E39-AB8D-D1E65CFA9654}" type="pres">
      <dgm:prSet presAssocID="{597D596E-E081-4B2B-8541-633928E1ADD3}" presName="parTx" presStyleLbl="revTx" presStyleIdx="1" presStyleCnt="3">
        <dgm:presLayoutVars>
          <dgm:chMax val="0"/>
          <dgm:chPref val="0"/>
        </dgm:presLayoutVars>
      </dgm:prSet>
      <dgm:spPr/>
    </dgm:pt>
    <dgm:pt modelId="{9096E6F9-C088-4A3F-8F02-9C2B7033E1B5}" type="pres">
      <dgm:prSet presAssocID="{0C1A9396-022A-45E1-8879-FAE796F70FF1}" presName="sibTrans" presStyleCnt="0"/>
      <dgm:spPr/>
    </dgm:pt>
    <dgm:pt modelId="{6AC3ABD3-1735-4706-BBBC-CC87DC319367}" type="pres">
      <dgm:prSet presAssocID="{C8148ED6-E9C7-4893-877E-AAFFB7DAF52F}" presName="compNode" presStyleCnt="0"/>
      <dgm:spPr/>
    </dgm:pt>
    <dgm:pt modelId="{FE37FDB2-AE5D-44C1-BC42-B830CE6EB816}" type="pres">
      <dgm:prSet presAssocID="{C8148ED6-E9C7-4893-877E-AAFFB7DAF52F}" presName="bgRect" presStyleLbl="bgShp" presStyleIdx="2" presStyleCnt="3"/>
      <dgm:spPr>
        <a:solidFill>
          <a:srgbClr val="3E909C"/>
        </a:solidFill>
      </dgm:spPr>
    </dgm:pt>
    <dgm:pt modelId="{A0A6F465-D57E-4984-99D9-5D7E6025ACB6}" type="pres">
      <dgm:prSet presAssocID="{C8148ED6-E9C7-4893-877E-AAFFB7DAF52F}" presName="iconRect" presStyleLbl="node1" presStyleIdx="2" presStyleCnt="3" custScaleY="100159"/>
      <dgm:spPr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iorities with solid fill"/>
        </a:ext>
      </dgm:extLst>
    </dgm:pt>
    <dgm:pt modelId="{63B071AD-8ED2-4EDE-84AF-CE8F4B065339}" type="pres">
      <dgm:prSet presAssocID="{C8148ED6-E9C7-4893-877E-AAFFB7DAF52F}" presName="spaceRect" presStyleCnt="0"/>
      <dgm:spPr/>
    </dgm:pt>
    <dgm:pt modelId="{E9EC5F18-1AC7-4BB1-9557-B55C31F5BF29}" type="pres">
      <dgm:prSet presAssocID="{C8148ED6-E9C7-4893-877E-AAFFB7DAF52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AA4830E-3995-4CA2-A589-206C60CC15AB}" srcId="{A33AA736-0783-4BAE-9D1F-2676CD15E078}" destId="{597D596E-E081-4B2B-8541-633928E1ADD3}" srcOrd="1" destOrd="0" parTransId="{886957F6-D7AE-412A-9ABA-FCC555129AB2}" sibTransId="{0C1A9396-022A-45E1-8879-FAE796F70FF1}"/>
    <dgm:cxn modelId="{BDEB6318-4250-4B53-8D0F-1245688E082F}" srcId="{A33AA736-0783-4BAE-9D1F-2676CD15E078}" destId="{AC02572F-36DC-49BD-BE2F-19AEF6D99ACB}" srcOrd="0" destOrd="0" parTransId="{F059621A-7864-457E-8FF1-F0F44DB77C56}" sibTransId="{A201681A-7FE5-42F9-85B3-61A79284FF78}"/>
    <dgm:cxn modelId="{E0506C38-9F2A-45E1-9641-C5E436785A9E}" srcId="{A33AA736-0783-4BAE-9D1F-2676CD15E078}" destId="{C8148ED6-E9C7-4893-877E-AAFFB7DAF52F}" srcOrd="2" destOrd="0" parTransId="{9458F5A3-D2ED-4D01-8EB9-5DC364869482}" sibTransId="{F8C65E19-4ED5-4B6E-AB24-9883BE26455C}"/>
    <dgm:cxn modelId="{3E1F4380-D93A-4933-AAA7-C7F38FC20C5E}" type="presOf" srcId="{597D596E-E081-4B2B-8541-633928E1ADD3}" destId="{8B537B9A-C65D-4E39-AB8D-D1E65CFA9654}" srcOrd="0" destOrd="0" presId="urn:microsoft.com/office/officeart/2018/2/layout/IconVerticalSolidList"/>
    <dgm:cxn modelId="{136E2297-9A00-4FAD-BDED-624CBB42FF02}" type="presOf" srcId="{A33AA736-0783-4BAE-9D1F-2676CD15E078}" destId="{CDDCBB9B-9076-4EA1-B1A2-C015F4F277F9}" srcOrd="0" destOrd="0" presId="urn:microsoft.com/office/officeart/2018/2/layout/IconVerticalSolidList"/>
    <dgm:cxn modelId="{63B5E9D9-5C98-4F9C-A2C7-F8AB4AF2FBB3}" type="presOf" srcId="{AC02572F-36DC-49BD-BE2F-19AEF6D99ACB}" destId="{BD9AE9E5-56CE-4981-BBEA-53062B4980F5}" srcOrd="0" destOrd="0" presId="urn:microsoft.com/office/officeart/2018/2/layout/IconVerticalSolidList"/>
    <dgm:cxn modelId="{39C5E3E7-C9C6-4979-A5B8-33F03E37E139}" type="presOf" srcId="{C8148ED6-E9C7-4893-877E-AAFFB7DAF52F}" destId="{E9EC5F18-1AC7-4BB1-9557-B55C31F5BF29}" srcOrd="0" destOrd="0" presId="urn:microsoft.com/office/officeart/2018/2/layout/IconVerticalSolidList"/>
    <dgm:cxn modelId="{477993C4-5AAC-43F4-BFCA-440A014BC124}" type="presParOf" srcId="{CDDCBB9B-9076-4EA1-B1A2-C015F4F277F9}" destId="{325DB33D-95FD-47DA-9F38-12DD3D3B6F2C}" srcOrd="0" destOrd="0" presId="urn:microsoft.com/office/officeart/2018/2/layout/IconVerticalSolidList"/>
    <dgm:cxn modelId="{F2E12CDE-67D5-4775-AD56-B87ECE46C0CD}" type="presParOf" srcId="{325DB33D-95FD-47DA-9F38-12DD3D3B6F2C}" destId="{41B2F1A1-AB0A-4627-8271-76CB17C10C43}" srcOrd="0" destOrd="0" presId="urn:microsoft.com/office/officeart/2018/2/layout/IconVerticalSolidList"/>
    <dgm:cxn modelId="{67CAA23F-00BF-48CA-AB01-8E15A8AF84DE}" type="presParOf" srcId="{325DB33D-95FD-47DA-9F38-12DD3D3B6F2C}" destId="{F566BFCE-9BD8-4002-806E-2C2E55F6BEEB}" srcOrd="1" destOrd="0" presId="urn:microsoft.com/office/officeart/2018/2/layout/IconVerticalSolidList"/>
    <dgm:cxn modelId="{E9EBA775-78C1-48AB-8386-504A4B3BB7A3}" type="presParOf" srcId="{325DB33D-95FD-47DA-9F38-12DD3D3B6F2C}" destId="{87A9570B-390C-4CB3-B3CD-DF2E3EC88377}" srcOrd="2" destOrd="0" presId="urn:microsoft.com/office/officeart/2018/2/layout/IconVerticalSolidList"/>
    <dgm:cxn modelId="{CB2264F0-DBCD-4F03-A970-87858C306F41}" type="presParOf" srcId="{325DB33D-95FD-47DA-9F38-12DD3D3B6F2C}" destId="{BD9AE9E5-56CE-4981-BBEA-53062B4980F5}" srcOrd="3" destOrd="0" presId="urn:microsoft.com/office/officeart/2018/2/layout/IconVerticalSolidList"/>
    <dgm:cxn modelId="{88044379-1DA5-4050-9FE1-087AA36C402A}" type="presParOf" srcId="{CDDCBB9B-9076-4EA1-B1A2-C015F4F277F9}" destId="{D9CC8D4F-04AE-4E12-BD07-CAE4C3973781}" srcOrd="1" destOrd="0" presId="urn:microsoft.com/office/officeart/2018/2/layout/IconVerticalSolidList"/>
    <dgm:cxn modelId="{3CA5CC63-22E8-4513-9B21-3AC4BD8E86D3}" type="presParOf" srcId="{CDDCBB9B-9076-4EA1-B1A2-C015F4F277F9}" destId="{49470B02-7807-4147-9855-316C1E6C2D3B}" srcOrd="2" destOrd="0" presId="urn:microsoft.com/office/officeart/2018/2/layout/IconVerticalSolidList"/>
    <dgm:cxn modelId="{54EC20E5-D9E8-4CB4-AF27-6F9B78DFC5FF}" type="presParOf" srcId="{49470B02-7807-4147-9855-316C1E6C2D3B}" destId="{260FC918-ECA5-4F3A-841D-CE3DD0E03C6B}" srcOrd="0" destOrd="0" presId="urn:microsoft.com/office/officeart/2018/2/layout/IconVerticalSolidList"/>
    <dgm:cxn modelId="{028D9E1C-2CD7-4740-B94B-87F17C78CB67}" type="presParOf" srcId="{49470B02-7807-4147-9855-316C1E6C2D3B}" destId="{9804C9F0-9CFC-4192-AB5B-4B2A57BD9F14}" srcOrd="1" destOrd="0" presId="urn:microsoft.com/office/officeart/2018/2/layout/IconVerticalSolidList"/>
    <dgm:cxn modelId="{351F3CDA-58DF-4912-8768-B048DC51D701}" type="presParOf" srcId="{49470B02-7807-4147-9855-316C1E6C2D3B}" destId="{564958DC-A034-42D9-AE38-1A6584DE3763}" srcOrd="2" destOrd="0" presId="urn:microsoft.com/office/officeart/2018/2/layout/IconVerticalSolidList"/>
    <dgm:cxn modelId="{FB8F4F92-07DE-4253-8514-C7EA920523AF}" type="presParOf" srcId="{49470B02-7807-4147-9855-316C1E6C2D3B}" destId="{8B537B9A-C65D-4E39-AB8D-D1E65CFA9654}" srcOrd="3" destOrd="0" presId="urn:microsoft.com/office/officeart/2018/2/layout/IconVerticalSolidList"/>
    <dgm:cxn modelId="{E91B82FC-C0DF-496D-85D9-0BCF0EA07ACB}" type="presParOf" srcId="{CDDCBB9B-9076-4EA1-B1A2-C015F4F277F9}" destId="{9096E6F9-C088-4A3F-8F02-9C2B7033E1B5}" srcOrd="3" destOrd="0" presId="urn:microsoft.com/office/officeart/2018/2/layout/IconVerticalSolidList"/>
    <dgm:cxn modelId="{1969A98F-3025-4699-B8B3-4CC907806AB7}" type="presParOf" srcId="{CDDCBB9B-9076-4EA1-B1A2-C015F4F277F9}" destId="{6AC3ABD3-1735-4706-BBBC-CC87DC319367}" srcOrd="4" destOrd="0" presId="urn:microsoft.com/office/officeart/2018/2/layout/IconVerticalSolidList"/>
    <dgm:cxn modelId="{861E4E4B-ACEB-4E8B-B80E-85B75D9DCAB8}" type="presParOf" srcId="{6AC3ABD3-1735-4706-BBBC-CC87DC319367}" destId="{FE37FDB2-AE5D-44C1-BC42-B830CE6EB816}" srcOrd="0" destOrd="0" presId="urn:microsoft.com/office/officeart/2018/2/layout/IconVerticalSolidList"/>
    <dgm:cxn modelId="{3441F1D8-2A58-4E85-BA0E-E416FC76614F}" type="presParOf" srcId="{6AC3ABD3-1735-4706-BBBC-CC87DC319367}" destId="{A0A6F465-D57E-4984-99D9-5D7E6025ACB6}" srcOrd="1" destOrd="0" presId="urn:microsoft.com/office/officeart/2018/2/layout/IconVerticalSolidList"/>
    <dgm:cxn modelId="{32BC7045-C3DA-4F06-A650-B2EE9B48133F}" type="presParOf" srcId="{6AC3ABD3-1735-4706-BBBC-CC87DC319367}" destId="{63B071AD-8ED2-4EDE-84AF-CE8F4B065339}" srcOrd="2" destOrd="0" presId="urn:microsoft.com/office/officeart/2018/2/layout/IconVerticalSolidList"/>
    <dgm:cxn modelId="{F7ED9172-0334-4993-A5CB-40FE2103E7CB}" type="presParOf" srcId="{6AC3ABD3-1735-4706-BBBC-CC87DC319367}" destId="{E9EC5F18-1AC7-4BB1-9557-B55C31F5BF2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2F1A1-AB0A-4627-8271-76CB17C10C43}">
      <dsp:nvSpPr>
        <dsp:cNvPr id="0" name=""/>
        <dsp:cNvSpPr/>
      </dsp:nvSpPr>
      <dsp:spPr>
        <a:xfrm>
          <a:off x="0" y="695"/>
          <a:ext cx="6117335" cy="1627234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6BFCE-9BD8-4002-806E-2C2E55F6BEEB}">
      <dsp:nvSpPr>
        <dsp:cNvPr id="0" name=""/>
        <dsp:cNvSpPr/>
      </dsp:nvSpPr>
      <dsp:spPr>
        <a:xfrm>
          <a:off x="492238" y="366823"/>
          <a:ext cx="894979" cy="894979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AE9E5-56CE-4981-BBEA-53062B4980F5}">
      <dsp:nvSpPr>
        <dsp:cNvPr id="0" name=""/>
        <dsp:cNvSpPr/>
      </dsp:nvSpPr>
      <dsp:spPr>
        <a:xfrm>
          <a:off x="1879455" y="695"/>
          <a:ext cx="4237880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venir Book" panose="02000503020000020003" pitchFamily="2" charset="0"/>
            </a:rPr>
            <a:t>Consider your own digital attitudes and heritage-relevant digital skills</a:t>
          </a:r>
        </a:p>
      </dsp:txBody>
      <dsp:txXfrm>
        <a:off x="1879455" y="695"/>
        <a:ext cx="4237880" cy="1627234"/>
      </dsp:txXfrm>
    </dsp:sp>
    <dsp:sp modelId="{260FC918-ECA5-4F3A-841D-CE3DD0E03C6B}">
      <dsp:nvSpPr>
        <dsp:cNvPr id="0" name=""/>
        <dsp:cNvSpPr/>
      </dsp:nvSpPr>
      <dsp:spPr>
        <a:xfrm>
          <a:off x="0" y="2034738"/>
          <a:ext cx="6117335" cy="16272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4C9F0-9CFC-4192-AB5B-4B2A57BD9F14}">
      <dsp:nvSpPr>
        <dsp:cNvPr id="0" name=""/>
        <dsp:cNvSpPr/>
      </dsp:nvSpPr>
      <dsp:spPr>
        <a:xfrm flipV="1">
          <a:off x="843535" y="2742556"/>
          <a:ext cx="192384" cy="211599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37B9A-C65D-4E39-AB8D-D1E65CFA9654}">
      <dsp:nvSpPr>
        <dsp:cNvPr id="0" name=""/>
        <dsp:cNvSpPr/>
      </dsp:nvSpPr>
      <dsp:spPr>
        <a:xfrm>
          <a:off x="1879455" y="2034738"/>
          <a:ext cx="4237880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venir Book" panose="02000503020000020003" pitchFamily="2" charset="0"/>
            </a:rPr>
            <a:t>Reflect on the organisational support to you receive; consider your digital development goals</a:t>
          </a:r>
        </a:p>
      </dsp:txBody>
      <dsp:txXfrm>
        <a:off x="1879455" y="2034738"/>
        <a:ext cx="4237880" cy="1627234"/>
      </dsp:txXfrm>
    </dsp:sp>
    <dsp:sp modelId="{FE37FDB2-AE5D-44C1-BC42-B830CE6EB816}">
      <dsp:nvSpPr>
        <dsp:cNvPr id="0" name=""/>
        <dsp:cNvSpPr/>
      </dsp:nvSpPr>
      <dsp:spPr>
        <a:xfrm>
          <a:off x="0" y="4069477"/>
          <a:ext cx="6117335" cy="1627234"/>
        </a:xfrm>
        <a:prstGeom prst="roundRect">
          <a:avLst>
            <a:gd name="adj" fmla="val 10000"/>
          </a:avLst>
        </a:prstGeom>
        <a:solidFill>
          <a:srgbClr val="3E909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6F465-D57E-4984-99D9-5D7E6025ACB6}">
      <dsp:nvSpPr>
        <dsp:cNvPr id="0" name=""/>
        <dsp:cNvSpPr/>
      </dsp:nvSpPr>
      <dsp:spPr>
        <a:xfrm>
          <a:off x="480057" y="4471250"/>
          <a:ext cx="894979" cy="896402"/>
        </a:xfrm>
        <a:prstGeom prst="roundRect">
          <a:avLst/>
        </a:prstGeom>
        <a:blipFill>
          <a:blip xmlns:r="http://schemas.openxmlformats.org/officeDocument/2006/relationships" r:embed="rId1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C5F18-1AC7-4BB1-9557-B55C31F5BF29}">
      <dsp:nvSpPr>
        <dsp:cNvPr id="0" name=""/>
        <dsp:cNvSpPr/>
      </dsp:nvSpPr>
      <dsp:spPr>
        <a:xfrm>
          <a:off x="1879455" y="4068781"/>
          <a:ext cx="4237880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venir Book" panose="02000503020000020003" pitchFamily="2" charset="0"/>
            </a:rPr>
            <a:t>Inspire discussion and collaboration amongst staff in and outside your organisation</a:t>
          </a:r>
        </a:p>
      </dsp:txBody>
      <dsp:txXfrm>
        <a:off x="1879455" y="4068781"/>
        <a:ext cx="4237880" cy="1627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2F1A1-AB0A-4627-8271-76CB17C10C43}">
      <dsp:nvSpPr>
        <dsp:cNvPr id="0" name=""/>
        <dsp:cNvSpPr/>
      </dsp:nvSpPr>
      <dsp:spPr>
        <a:xfrm>
          <a:off x="0" y="695"/>
          <a:ext cx="6117335" cy="16272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6BFCE-9BD8-4002-806E-2C2E55F6BEEB}">
      <dsp:nvSpPr>
        <dsp:cNvPr id="0" name=""/>
        <dsp:cNvSpPr/>
      </dsp:nvSpPr>
      <dsp:spPr>
        <a:xfrm>
          <a:off x="492238" y="366823"/>
          <a:ext cx="894979" cy="8949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AE9E5-56CE-4981-BBEA-53062B4980F5}">
      <dsp:nvSpPr>
        <dsp:cNvPr id="0" name=""/>
        <dsp:cNvSpPr/>
      </dsp:nvSpPr>
      <dsp:spPr>
        <a:xfrm>
          <a:off x="1879455" y="695"/>
          <a:ext cx="4237880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venir Book" panose="02000503020000020003" pitchFamily="2" charset="0"/>
            </a:rPr>
            <a:t>Better understand the digital attitudes and skills of your staff, trustees and volunteers</a:t>
          </a:r>
        </a:p>
      </dsp:txBody>
      <dsp:txXfrm>
        <a:off x="1879455" y="695"/>
        <a:ext cx="4237880" cy="1627234"/>
      </dsp:txXfrm>
    </dsp:sp>
    <dsp:sp modelId="{260FC918-ECA5-4F3A-841D-CE3DD0E03C6B}">
      <dsp:nvSpPr>
        <dsp:cNvPr id="0" name=""/>
        <dsp:cNvSpPr/>
      </dsp:nvSpPr>
      <dsp:spPr>
        <a:xfrm>
          <a:off x="0" y="2034738"/>
          <a:ext cx="6117335" cy="16272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4C9F0-9CFC-4192-AB5B-4B2A57BD9F14}">
      <dsp:nvSpPr>
        <dsp:cNvPr id="0" name=""/>
        <dsp:cNvSpPr/>
      </dsp:nvSpPr>
      <dsp:spPr>
        <a:xfrm>
          <a:off x="492238" y="2400866"/>
          <a:ext cx="894979" cy="8949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37B9A-C65D-4E39-AB8D-D1E65CFA9654}">
      <dsp:nvSpPr>
        <dsp:cNvPr id="0" name=""/>
        <dsp:cNvSpPr/>
      </dsp:nvSpPr>
      <dsp:spPr>
        <a:xfrm>
          <a:off x="1879455" y="2034738"/>
          <a:ext cx="4237880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venir Book" panose="02000503020000020003" pitchFamily="2" charset="0"/>
            </a:rPr>
            <a:t>Identify opportunities to improve digital ways of working</a:t>
          </a:r>
        </a:p>
      </dsp:txBody>
      <dsp:txXfrm>
        <a:off x="1879455" y="2034738"/>
        <a:ext cx="4237880" cy="1627234"/>
      </dsp:txXfrm>
    </dsp:sp>
    <dsp:sp modelId="{FE37FDB2-AE5D-44C1-BC42-B830CE6EB816}">
      <dsp:nvSpPr>
        <dsp:cNvPr id="0" name=""/>
        <dsp:cNvSpPr/>
      </dsp:nvSpPr>
      <dsp:spPr>
        <a:xfrm>
          <a:off x="0" y="4068781"/>
          <a:ext cx="6117335" cy="1627234"/>
        </a:xfrm>
        <a:prstGeom prst="roundRect">
          <a:avLst>
            <a:gd name="adj" fmla="val 10000"/>
          </a:avLst>
        </a:prstGeom>
        <a:solidFill>
          <a:srgbClr val="3E909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6F465-D57E-4984-99D9-5D7E6025ACB6}">
      <dsp:nvSpPr>
        <dsp:cNvPr id="0" name=""/>
        <dsp:cNvSpPr/>
      </dsp:nvSpPr>
      <dsp:spPr>
        <a:xfrm>
          <a:off x="492238" y="4434198"/>
          <a:ext cx="894979" cy="896402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C5F18-1AC7-4BB1-9557-B55C31F5BF29}">
      <dsp:nvSpPr>
        <dsp:cNvPr id="0" name=""/>
        <dsp:cNvSpPr/>
      </dsp:nvSpPr>
      <dsp:spPr>
        <a:xfrm>
          <a:off x="1879455" y="4068781"/>
          <a:ext cx="4237880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venir Book" panose="02000503020000020003" pitchFamily="2" charset="0"/>
            </a:rPr>
            <a:t>Compare strategic plans for digital working with what’s happening on the shop floor </a:t>
          </a:r>
        </a:p>
      </dsp:txBody>
      <dsp:txXfrm>
        <a:off x="1879455" y="4068781"/>
        <a:ext cx="4237880" cy="1627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F9C22-DBCC-4B48-8A1F-7B02F9475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1D221-D9B3-6B4F-BCFE-2AB16C5B3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ABC34-7D88-5341-A862-3560413F3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BD6B-CE64-EA4E-B01F-2ED955C1D1DF}" type="datetimeFigureOut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6003A-7D11-FA4C-89BD-F1796C6F7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81B4F-EAEF-D44C-83D6-7DBE67945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6F45-0792-F544-90C1-B8300B195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5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DCD6A-927B-4649-B1E3-5905E281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1CBDB-0779-2843-BE3E-EFE86BD37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8A14-A1B0-0540-B3DA-472B4227A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BD6B-CE64-EA4E-B01F-2ED955C1D1DF}" type="datetimeFigureOut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A37E6-9DFB-974E-832E-5B88F6BE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37748-6EC9-1C4A-900A-A8A56486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6F45-0792-F544-90C1-B8300B195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2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AA2592-D106-4B46-A781-E39C0231F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69E3F6-5AC0-7141-9D2B-02365BCD0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42A65-7B28-584F-A7DE-BFF1C657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BD6B-CE64-EA4E-B01F-2ED955C1D1DF}" type="datetimeFigureOut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60F34-A905-6A4F-A250-21FE2F75F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58CF3-788D-E046-AEA4-02FBA824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6F45-0792-F544-90C1-B8300B195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6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7BC8C-8E61-1E43-8754-6822C997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25B54-C123-B140-88DC-5F58FDF4C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45990-7037-F24D-8C4A-B252261E1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BD6B-CE64-EA4E-B01F-2ED955C1D1DF}" type="datetimeFigureOut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C054D-E319-FB48-8962-33384331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E4D5B-9995-1744-8F83-13231B67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6F45-0792-F544-90C1-B8300B195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5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5AFC4-5E0F-D148-9EE1-84EAAD196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07BDA-4040-3840-B5CF-91F524DA8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960F9-15FD-CE45-BBF5-5C262B979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BD6B-CE64-EA4E-B01F-2ED955C1D1DF}" type="datetimeFigureOut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7F4E8-7184-9D4B-BA11-FEA428564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A1D18-B0A5-AE4A-9A4B-A7CAD58E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6F45-0792-F544-90C1-B8300B195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7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A5C62-32C1-584F-8255-DBE85F2E2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364B8-63D5-284E-98C3-C4CBB9B96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DA2CB-EE66-414D-BEDD-276851F3D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9191D-8807-8240-8C51-2C138F525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BD6B-CE64-EA4E-B01F-2ED955C1D1DF}" type="datetimeFigureOut">
              <a:rPr lang="en-US" smtClean="0"/>
              <a:t>9/14/21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BE486-1520-1742-BFD2-423946F1C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4B6C8-44DE-1846-BF4C-3A30282D0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6F45-0792-F544-90C1-B8300B195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6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003A3-9750-DB4A-896D-2E72055B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12959-1B66-D44A-84D0-AD0AA90A8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E819C-AEE7-1C42-A9C1-580EC51AA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8F593-750D-1E45-A436-1464C62D8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88A061-3E5D-F946-9880-95DE247FC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95D16F-FAC1-D749-8DDB-8EFB7E74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BD6B-CE64-EA4E-B01F-2ED955C1D1DF}" type="datetimeFigureOut">
              <a:rPr lang="en-US" smtClean="0"/>
              <a:t>9/14/21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A5925B-F40B-024F-A080-F8B8F4A75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A3DBEA-E444-814D-8D5E-D917BEF2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6F45-0792-F544-90C1-B8300B195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40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1E741-70D7-FF4B-9E4D-C905EB4FD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46770E-3F6A-4441-97C1-D15B84FB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BD6B-CE64-EA4E-B01F-2ED955C1D1DF}" type="datetimeFigureOut">
              <a:rPr lang="en-US" smtClean="0"/>
              <a:t>9/14/21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AC35D-8DFF-0748-831E-C767978C2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5A448-EC4A-2F4B-8F3F-679EBB9F2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6F45-0792-F544-90C1-B8300B195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1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90121E-5159-8341-A723-365E415C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BD6B-CE64-EA4E-B01F-2ED955C1D1DF}" type="datetimeFigureOut">
              <a:rPr lang="en-US" smtClean="0"/>
              <a:t>9/14/21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5D858F-4A56-C34E-BCC9-CDBD525C3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B88D6-70CF-A949-972E-09B682316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6F45-0792-F544-90C1-B8300B195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D63B3-E5EC-1449-B077-15FFC2420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CF2F7-F4FD-FC46-8970-61C7CD6F5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3613A-1B01-D249-962C-C745E4D9A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025FF-082A-0F41-8951-4FAD9FAB1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BD6B-CE64-EA4E-B01F-2ED955C1D1DF}" type="datetimeFigureOut">
              <a:rPr lang="en-US" smtClean="0"/>
              <a:t>9/14/21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71108-BF28-F64F-86B4-C1A7E4C86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8F487-E942-EB4E-BC73-97E57CE10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6F45-0792-F544-90C1-B8300B195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2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ED78-4949-9D4B-B468-A0A8477A0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8928A-C22A-F847-B3C1-D76F821F64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55CEB2-4F73-BE43-BB83-3DCBF12C6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E057E-D175-B74F-A170-342392616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BD6B-CE64-EA4E-B01F-2ED955C1D1DF}" type="datetimeFigureOut">
              <a:rPr lang="en-US" smtClean="0"/>
              <a:t>9/14/21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4EBB4-FA06-8144-AA0E-53A0A50D1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26F2D-C520-0E4D-95E9-9EFBC639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6F45-0792-F544-90C1-B8300B195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8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66958B-2075-AB44-8BA8-60FBDA67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784E7-6C57-1C48-B2BC-2BC4F8DC9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48C98-17FA-FF45-B40F-C487676A7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BBD6B-CE64-EA4E-B01F-2ED955C1D1DF}" type="datetimeFigureOut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07CEA-6C01-7F45-8D2C-AAE8B06D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19C2B-7A81-5146-ABA9-72E4C1077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86F45-0792-F544-90C1-B8300B195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5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s://www.heritagefund.org.uk/funding/digital-volunteeri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.net/r/DASH21-TEST" TargetMode="External"/><Relationship Id="rId2" Type="http://schemas.openxmlformats.org/officeDocument/2006/relationships/hyperlink" Target="https://www.timmuslimited.co.uk/dashsurve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6D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9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1E0D66-8E00-8F49-8F0F-96C6D186FF38}"/>
              </a:ext>
            </a:extLst>
          </p:cNvPr>
          <p:cNvSpPr/>
          <p:nvPr/>
        </p:nvSpPr>
        <p:spPr>
          <a:xfrm>
            <a:off x="2889849" y="283746"/>
            <a:ext cx="6280030" cy="3145254"/>
          </a:xfrm>
          <a:prstGeom prst="rect">
            <a:avLst/>
          </a:prstGeom>
          <a:solidFill>
            <a:srgbClr val="3E9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7C45B-690E-7643-BDDF-179CA4508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976" y="595223"/>
            <a:ext cx="10588752" cy="1881764"/>
          </a:xfrm>
        </p:spPr>
        <p:txBody>
          <a:bodyPr anchor="b"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venir Book" panose="02000503020000020003" pitchFamily="2" charset="0"/>
              </a:rPr>
              <a:t>How heritage organisations can use DASH to support and improve digital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FEEE7-5135-FF4B-828A-D0AA800BE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4559" y="2898474"/>
            <a:ext cx="9661585" cy="1591605"/>
          </a:xfrm>
        </p:spPr>
        <p:txBody>
          <a:bodyPr>
            <a:normAutofit/>
          </a:bodyPr>
          <a:lstStyle/>
          <a:p>
            <a:r>
              <a:rPr lang="en-US" sz="2300" dirty="0">
                <a:solidFill>
                  <a:srgbClr val="FFFFFF"/>
                </a:solidFill>
                <a:latin typeface="Avenir Book" panose="02000503020000020003" pitchFamily="2" charset="0"/>
              </a:rPr>
              <a:t>The Digital Attitudes and Skills for Heritage Survey Service 2021</a:t>
            </a:r>
          </a:p>
          <a:p>
            <a:r>
              <a:rPr lang="en-US" sz="1900" dirty="0">
                <a:solidFill>
                  <a:srgbClr val="FFFFFF"/>
                </a:solidFill>
                <a:latin typeface="Avenir Book" panose="02000503020000020003" pitchFamily="2" charset="0"/>
              </a:rPr>
              <a:t>Brought to you by The Heritage Alliance and Timmus Limited</a:t>
            </a:r>
          </a:p>
          <a:p>
            <a:r>
              <a:rPr lang="en-US" sz="1900" dirty="0">
                <a:solidFill>
                  <a:srgbClr val="FFFFFF"/>
                </a:solidFill>
                <a:latin typeface="Avenir Book" panose="02000503020000020003" pitchFamily="2" charset="0"/>
              </a:rPr>
              <a:t>Funded by The National Lottery Heritage Fund</a:t>
            </a:r>
          </a:p>
        </p:txBody>
      </p:sp>
      <p:pic>
        <p:nvPicPr>
          <p:cNvPr id="6" name="Picture 5" descr="DASH 2021 survey logo">
            <a:extLst>
              <a:ext uri="{FF2B5EF4-FFF2-40B4-BE49-F238E27FC236}">
                <a16:creationId xmlns:a16="http://schemas.microsoft.com/office/drawing/2014/main" id="{A2C82131-4214-AA4D-9B66-8716E696A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837" y="4492821"/>
            <a:ext cx="1216327" cy="1216327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A314FFC-C0C2-B34F-8CBD-ABCB70348E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040"/>
          <a:stretch/>
        </p:blipFill>
        <p:spPr>
          <a:xfrm>
            <a:off x="6836336" y="4490080"/>
            <a:ext cx="1297855" cy="1216327"/>
          </a:xfrm>
          <a:prstGeom prst="rect">
            <a:avLst/>
          </a:prstGeom>
        </p:spPr>
      </p:pic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1E18463-BA0B-9748-BA72-4C08B11C40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876"/>
          <a:stretch/>
        </p:blipFill>
        <p:spPr>
          <a:xfrm>
            <a:off x="3950072" y="4490078"/>
            <a:ext cx="1297855" cy="122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98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ample DASH question">
            <a:extLst>
              <a:ext uri="{FF2B5EF4-FFF2-40B4-BE49-F238E27FC236}">
                <a16:creationId xmlns:a16="http://schemas.microsoft.com/office/drawing/2014/main" id="{4D98089A-DC63-164F-B115-8B0B4544F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62" y="2509227"/>
            <a:ext cx="4677522" cy="3005307"/>
          </a:xfrm>
          <a:prstGeom prst="rect">
            <a:avLst/>
          </a:prstGeom>
        </p:spPr>
      </p:pic>
      <p:pic>
        <p:nvPicPr>
          <p:cNvPr id="6" name="Picture 5" descr="Example DASH question">
            <a:extLst>
              <a:ext uri="{FF2B5EF4-FFF2-40B4-BE49-F238E27FC236}">
                <a16:creationId xmlns:a16="http://schemas.microsoft.com/office/drawing/2014/main" id="{C195FEDE-6BE5-BA44-8305-40D46C82D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12" y="409921"/>
            <a:ext cx="4432354" cy="1772940"/>
          </a:xfrm>
          <a:prstGeom prst="rect">
            <a:avLst/>
          </a:prstGeom>
        </p:spPr>
      </p:pic>
      <p:pic>
        <p:nvPicPr>
          <p:cNvPr id="7" name="Picture 6" descr="Example DASH question">
            <a:extLst>
              <a:ext uri="{FF2B5EF4-FFF2-40B4-BE49-F238E27FC236}">
                <a16:creationId xmlns:a16="http://schemas.microsoft.com/office/drawing/2014/main" id="{05D4787D-BFE7-FE40-81D3-6D8378D9D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75" y="367718"/>
            <a:ext cx="4477884" cy="56673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80C96F1-FD5F-704B-9A04-0C0595704B13}"/>
              </a:ext>
            </a:extLst>
          </p:cNvPr>
          <p:cNvGrpSpPr/>
          <p:nvPr/>
        </p:nvGrpSpPr>
        <p:grpSpPr>
          <a:xfrm>
            <a:off x="9374959" y="522462"/>
            <a:ext cx="2520778" cy="1869989"/>
            <a:chOff x="4835611" y="312356"/>
            <a:chExt cx="2520778" cy="1869989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EFA5097-19F7-2F49-86B3-49C4CE9D17DC}"/>
                </a:ext>
              </a:extLst>
            </p:cNvPr>
            <p:cNvSpPr/>
            <p:nvPr/>
          </p:nvSpPr>
          <p:spPr>
            <a:xfrm>
              <a:off x="4835611" y="312356"/>
              <a:ext cx="2520778" cy="1869989"/>
            </a:xfrm>
            <a:prstGeom prst="roundRect">
              <a:avLst/>
            </a:prstGeom>
            <a:solidFill>
              <a:srgbClr val="3E9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lnSpc>
                  <a:spcPct val="100000"/>
                </a:lnSpc>
              </a:pPr>
              <a:endParaRPr lang="en-US" sz="4000" dirty="0"/>
            </a:p>
            <a:p>
              <a:pPr lvl="0" algn="ctr">
                <a:lnSpc>
                  <a:spcPct val="100000"/>
                </a:lnSpc>
              </a:pPr>
              <a:r>
                <a:rPr lang="en-US" sz="2400" dirty="0">
                  <a:latin typeface="Avenir Book" panose="02000503020000020003" pitchFamily="2" charset="0"/>
                </a:rPr>
                <a:t>Example questions</a:t>
              </a:r>
              <a:endParaRPr lang="en-US" sz="2400" dirty="0">
                <a:solidFill>
                  <a:schemeClr val="bg1"/>
                </a:solidFill>
                <a:latin typeface="Avenir Book" panose="02000503020000020003" pitchFamily="2" charset="0"/>
              </a:endParaRPr>
            </a:p>
          </p:txBody>
        </p:sp>
        <p:pic>
          <p:nvPicPr>
            <p:cNvPr id="12" name="Graphic 11" descr="Customer review with solid fill">
              <a:extLst>
                <a:ext uri="{FF2B5EF4-FFF2-40B4-BE49-F238E27FC236}">
                  <a16:creationId xmlns:a16="http://schemas.microsoft.com/office/drawing/2014/main" id="{398F2E05-CD7F-5840-A9D0-2E26BF13D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74629" y="497708"/>
              <a:ext cx="623393" cy="623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0957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w of houses representing different organisational units or sites&#10;">
            <a:extLst>
              <a:ext uri="{FF2B5EF4-FFF2-40B4-BE49-F238E27FC236}">
                <a16:creationId xmlns:a16="http://schemas.microsoft.com/office/drawing/2014/main" id="{CB2710D0-E0D1-8A47-8B73-C2345B07A7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DA0F15C-A73C-734E-9EE2-BB273C65CD09}"/>
              </a:ext>
            </a:extLst>
          </p:cNvPr>
          <p:cNvSpPr/>
          <p:nvPr/>
        </p:nvSpPr>
        <p:spPr>
          <a:xfrm>
            <a:off x="7264684" y="413750"/>
            <a:ext cx="4447309" cy="5909678"/>
          </a:xfrm>
          <a:prstGeom prst="roundRect">
            <a:avLst/>
          </a:prstGeom>
          <a:solidFill>
            <a:srgbClr val="3E9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endParaRPr lang="en-US" sz="4000" dirty="0"/>
          </a:p>
          <a:p>
            <a:pPr lvl="0" algn="ctr">
              <a:lnSpc>
                <a:spcPct val="100000"/>
              </a:lnSpc>
            </a:pPr>
            <a:r>
              <a:rPr lang="en-US" sz="2400" dirty="0">
                <a:latin typeface="Avenir Book" panose="02000503020000020003" pitchFamily="2" charset="0"/>
              </a:rPr>
              <a:t>Run different DASH surveys to compare between management units or heritage sites </a:t>
            </a:r>
          </a:p>
          <a:p>
            <a:pPr lvl="0" algn="ctr">
              <a:lnSpc>
                <a:spcPct val="100000"/>
              </a:lnSpc>
            </a:pPr>
            <a:endParaRPr lang="en-US" sz="1050" dirty="0">
              <a:latin typeface="Avenir Book" panose="02000503020000020003" pitchFamily="2" charset="0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One sign-up form per unit or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Minimum of 30+ people in each recommended</a:t>
            </a:r>
            <a:endParaRPr lang="en-US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One DASH Champion can take charge of all surveys, or have different Champions for each site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Compare between sites via live summary dashboards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Carry out detailed analysis by merging the excel raw data files</a:t>
            </a:r>
          </a:p>
        </p:txBody>
      </p:sp>
      <p:pic>
        <p:nvPicPr>
          <p:cNvPr id="8" name="Graphic 7" descr="Venn diagram with solid fill">
            <a:extLst>
              <a:ext uri="{FF2B5EF4-FFF2-40B4-BE49-F238E27FC236}">
                <a16:creationId xmlns:a16="http://schemas.microsoft.com/office/drawing/2014/main" id="{865D5D71-0018-1345-B4A0-E2F7AEACA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31138" y="5185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45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1422C8A-15D8-FA40-9995-05A9196B7FE9}"/>
              </a:ext>
            </a:extLst>
          </p:cNvPr>
          <p:cNvSpPr/>
          <p:nvPr/>
        </p:nvSpPr>
        <p:spPr>
          <a:xfrm>
            <a:off x="472070" y="319965"/>
            <a:ext cx="5717715" cy="5349315"/>
          </a:xfrm>
          <a:prstGeom prst="roundRect">
            <a:avLst/>
          </a:prstGeom>
          <a:solidFill>
            <a:srgbClr val="3E9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endParaRPr lang="en-US" sz="4000" dirty="0"/>
          </a:p>
          <a:p>
            <a:pPr lvl="0" algn="ctr">
              <a:lnSpc>
                <a:spcPct val="100000"/>
              </a:lnSpc>
            </a:pPr>
            <a:endParaRPr lang="en-US" sz="2400" dirty="0">
              <a:latin typeface="Avenir Book" panose="02000503020000020003" pitchFamily="2" charset="0"/>
            </a:endParaRPr>
          </a:p>
          <a:p>
            <a:pPr lvl="0" algn="ctr">
              <a:lnSpc>
                <a:spcPct val="100000"/>
              </a:lnSpc>
            </a:pPr>
            <a:endParaRPr lang="en-US" sz="1200" dirty="0">
              <a:latin typeface="Avenir Book" panose="02000503020000020003" pitchFamily="2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2400" dirty="0">
                <a:latin typeface="Avenir Book" panose="02000503020000020003" pitchFamily="2" charset="0"/>
              </a:rPr>
              <a:t>Data are handled carefully and analysed sensitively</a:t>
            </a:r>
          </a:p>
          <a:p>
            <a:pPr lvl="0" algn="ctr">
              <a:lnSpc>
                <a:spcPct val="100000"/>
              </a:lnSpc>
            </a:pPr>
            <a:endParaRPr lang="en-US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Individuals are not asked to identify themselves when completing DASH (IPO’s ‘anonymised data’)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We don’t identify an organisation’s results in the national report – only trends (e.g. between staff types or roll levels)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Summary dashboards do not have free text comments visible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At survey close, data is only shared with the DASH Champion, with further advice on careful handling of results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8" name="Picture 7" descr="Page from DASH 2020 report with charts">
            <a:extLst>
              <a:ext uri="{FF2B5EF4-FFF2-40B4-BE49-F238E27FC236}">
                <a16:creationId xmlns:a16="http://schemas.microsoft.com/office/drawing/2014/main" id="{7217E923-4E2C-B44B-863C-EFE8D0DE1A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6000"/>
          </a:blip>
          <a:srcRect b="6216"/>
          <a:stretch/>
        </p:blipFill>
        <p:spPr>
          <a:xfrm>
            <a:off x="6745037" y="109821"/>
            <a:ext cx="5111028" cy="6431656"/>
          </a:xfrm>
          <a:prstGeom prst="rect">
            <a:avLst/>
          </a:prstGeom>
        </p:spPr>
      </p:pic>
      <p:pic>
        <p:nvPicPr>
          <p:cNvPr id="10" name="Graphic 9" descr="Bar chart with solid fill">
            <a:extLst>
              <a:ext uri="{FF2B5EF4-FFF2-40B4-BE49-F238E27FC236}">
                <a16:creationId xmlns:a16="http://schemas.microsoft.com/office/drawing/2014/main" id="{FACB42DE-EA18-314A-9A65-742B891B7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7370" y="516988"/>
            <a:ext cx="636563" cy="6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30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B83D6E-DF4C-8E42-BC7D-847FEE62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venir Book" panose="02000503020000020003" pitchFamily="2" charset="0"/>
              </a:rPr>
              <a:t>National data influences sector support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271838-1B5D-F74D-BD34-B8E7FE3C3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219322"/>
            <a:ext cx="6002110" cy="4459269"/>
          </a:xfrm>
        </p:spPr>
        <p:txBody>
          <a:bodyPr>
            <a:normAutofit/>
          </a:bodyPr>
          <a:lstStyle/>
          <a:p>
            <a:pPr>
              <a:buClr>
                <a:srgbClr val="3E909C"/>
              </a:buClr>
            </a:pPr>
            <a:r>
              <a:rPr lang="en-US" sz="2000" dirty="0">
                <a:latin typeface="Avenir Book" panose="02000503020000020003" pitchFamily="2" charset="0"/>
              </a:rPr>
              <a:t>Funded by The National Lottery Heritage Fund as part of their support for digital ways of working</a:t>
            </a:r>
          </a:p>
          <a:p>
            <a:pPr>
              <a:buClr>
                <a:srgbClr val="3E909C"/>
              </a:buClr>
            </a:pPr>
            <a:r>
              <a:rPr lang="en-US" sz="2000" dirty="0">
                <a:latin typeface="Avenir Book" panose="02000503020000020003" pitchFamily="2" charset="0"/>
              </a:rPr>
              <a:t>Provides vital information for those involved in sector support and grant provision</a:t>
            </a:r>
          </a:p>
          <a:p>
            <a:pPr>
              <a:buClr>
                <a:srgbClr val="3E909C"/>
              </a:buClr>
            </a:pPr>
            <a:r>
              <a:rPr lang="en-US" sz="2000" dirty="0">
                <a:latin typeface="Avenir Book" panose="02000503020000020003" pitchFamily="2" charset="0"/>
              </a:rPr>
              <a:t>Data collated and analysed nationally</a:t>
            </a:r>
          </a:p>
          <a:p>
            <a:pPr>
              <a:buClr>
                <a:srgbClr val="3E909C"/>
              </a:buClr>
            </a:pPr>
            <a:r>
              <a:rPr lang="en-US" sz="2000" dirty="0">
                <a:latin typeface="Avenir Book" panose="02000503020000020003" pitchFamily="2" charset="0"/>
              </a:rPr>
              <a:t>e.g. Last year’s DASH results identified an opportunity for heritage organisations to receive support from digital volunteers working remotely: The Fund created the </a:t>
            </a:r>
            <a:r>
              <a:rPr lang="en-US" sz="2000" dirty="0">
                <a:latin typeface="Avenir Book" panose="02000503020000020003" pitchFamily="2" charset="0"/>
                <a:hlinkClick r:id="rId2"/>
              </a:rPr>
              <a:t>digital volunteering initiative</a:t>
            </a:r>
            <a:endParaRPr lang="en-US" sz="2000" dirty="0">
              <a:latin typeface="Avenir Book" panose="02000503020000020003" pitchFamily="2" charset="0"/>
            </a:endParaRPr>
          </a:p>
        </p:txBody>
      </p:sp>
      <p:pic>
        <p:nvPicPr>
          <p:cNvPr id="3" name="Picture 2" descr="Aerial view looking over a laptop keyboard, with several people looking at it and reaching out to the keys.">
            <a:extLst>
              <a:ext uri="{FF2B5EF4-FFF2-40B4-BE49-F238E27FC236}">
                <a16:creationId xmlns:a16="http://schemas.microsoft.com/office/drawing/2014/main" id="{BD1A1C19-4EDD-644D-A5F8-5F09A97E26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00" r="21306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15651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B1EB3-E7C7-5041-A6F8-76A1C9D5F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EF9EC-424B-994A-9F46-B65C18683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4356"/>
            <a:ext cx="10515600" cy="488851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3E909C"/>
              </a:buClr>
            </a:pPr>
            <a:r>
              <a:rPr lang="en-US" dirty="0">
                <a:latin typeface="Avenir Book" panose="02000503020000020003" pitchFamily="2" charset="0"/>
              </a:rPr>
              <a:t>Simple to sign up and easy to complete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3E909C"/>
              </a:buClr>
            </a:pPr>
            <a:r>
              <a:rPr lang="en-US" dirty="0">
                <a:latin typeface="Avenir Book" panose="02000503020000020003" pitchFamily="2" charset="0"/>
              </a:rPr>
              <a:t>See your organisation through 360 degrees – not a top-down digital audit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3E909C"/>
              </a:buClr>
            </a:pPr>
            <a:r>
              <a:rPr lang="en-US" b="1" dirty="0">
                <a:solidFill>
                  <a:srgbClr val="3E909C"/>
                </a:solidFill>
                <a:latin typeface="Avenir Book" panose="02000503020000020003" pitchFamily="2" charset="0"/>
              </a:rPr>
              <a:t>Useful for individuals: </a:t>
            </a:r>
            <a:r>
              <a:rPr lang="en-US" dirty="0">
                <a:latin typeface="Avenir Book" panose="02000503020000020003" pitchFamily="2" charset="0"/>
              </a:rPr>
              <a:t>reflection, development prompts, links to resources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3E909C"/>
              </a:buClr>
            </a:pPr>
            <a:r>
              <a:rPr lang="en-US" b="1" dirty="0">
                <a:solidFill>
                  <a:srgbClr val="3E909C"/>
                </a:solidFill>
                <a:latin typeface="Avenir Book" panose="02000503020000020003" pitchFamily="2" charset="0"/>
              </a:rPr>
              <a:t>Useful for organisations: </a:t>
            </a:r>
            <a:r>
              <a:rPr lang="en-US" dirty="0">
                <a:latin typeface="Avenir Book" panose="02000503020000020003" pitchFamily="2" charset="0"/>
              </a:rPr>
              <a:t>identify needs; check strategic plans against reality; assess change over time; compare roles, sites and departments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3E909C"/>
              </a:buClr>
            </a:pPr>
            <a:r>
              <a:rPr lang="en-US" dirty="0">
                <a:latin typeface="Avenir Book" panose="02000503020000020003" pitchFamily="2" charset="0"/>
              </a:rPr>
              <a:t>Currently fully funded: collect data now, </a:t>
            </a:r>
            <a:r>
              <a:rPr lang="en-US" dirty="0" err="1">
                <a:latin typeface="Avenir Book" panose="02000503020000020003" pitchFamily="2" charset="0"/>
              </a:rPr>
              <a:t>analyse</a:t>
            </a:r>
            <a:r>
              <a:rPr lang="en-US" dirty="0">
                <a:latin typeface="Avenir Book" panose="02000503020000020003" pitchFamily="2" charset="0"/>
              </a:rPr>
              <a:t> it later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3E909C"/>
              </a:buClr>
            </a:pPr>
            <a:r>
              <a:rPr lang="en-US" dirty="0">
                <a:latin typeface="Avenir Book" panose="02000503020000020003" pitchFamily="2" charset="0"/>
              </a:rPr>
              <a:t>Welsh versions available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3E909C"/>
              </a:buClr>
            </a:pPr>
            <a:r>
              <a:rPr lang="en-US" dirty="0">
                <a:latin typeface="Avenir Book" panose="02000503020000020003" pitchFamily="2" charset="0"/>
                <a:hlinkClick r:id="rId2"/>
              </a:rPr>
              <a:t>Sign up here</a:t>
            </a:r>
            <a:r>
              <a:rPr lang="en-US" dirty="0">
                <a:latin typeface="Avenir Book" panose="02000503020000020003" pitchFamily="2" charset="0"/>
              </a:rPr>
              <a:t> to get your organisation’s bespoke link or links (sign up for as many sites as you like)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3E909C"/>
              </a:buClr>
            </a:pPr>
            <a:r>
              <a:rPr lang="en-US" dirty="0">
                <a:latin typeface="Avenir Book" panose="02000503020000020003" pitchFamily="2" charset="0"/>
                <a:hlinkClick r:id="rId3"/>
              </a:rPr>
              <a:t>Test version</a:t>
            </a:r>
            <a:r>
              <a:rPr lang="en-US" dirty="0">
                <a:latin typeface="Avenir Book" panose="02000503020000020003" pitchFamily="2" charset="0"/>
              </a:rPr>
              <a:t> here (warning: don’t circulate this link!)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A3D4840-8D05-8B41-A842-AF171EBDABC7}"/>
              </a:ext>
            </a:extLst>
          </p:cNvPr>
          <p:cNvSpPr/>
          <p:nvPr/>
        </p:nvSpPr>
        <p:spPr>
          <a:xfrm>
            <a:off x="0" y="0"/>
            <a:ext cx="12192000" cy="1318260"/>
          </a:xfrm>
          <a:prstGeom prst="roundRect">
            <a:avLst>
              <a:gd name="adj" fmla="val 0"/>
            </a:avLst>
          </a:prstGeom>
          <a:solidFill>
            <a:srgbClr val="3E9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Avenir Book" panose="02000503020000020003" pitchFamily="2" charset="0"/>
              </a:rPr>
              <a:t>			DASH in summary …</a:t>
            </a:r>
          </a:p>
        </p:txBody>
      </p:sp>
      <p:pic>
        <p:nvPicPr>
          <p:cNvPr id="6" name="Picture 5" descr="DASH and Heritage Fund logos">
            <a:extLst>
              <a:ext uri="{FF2B5EF4-FFF2-40B4-BE49-F238E27FC236}">
                <a16:creationId xmlns:a16="http://schemas.microsoft.com/office/drawing/2014/main" id="{AE7C88CF-E349-5343-90B0-3DF88968C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75" y="265651"/>
            <a:ext cx="1581443" cy="7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30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A0F6BC-0A53-714D-9C06-EDB3445DB39E}"/>
              </a:ext>
            </a:extLst>
          </p:cNvPr>
          <p:cNvSpPr txBox="1"/>
          <p:nvPr/>
        </p:nvSpPr>
        <p:spPr>
          <a:xfrm>
            <a:off x="414068" y="436830"/>
            <a:ext cx="6418053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E909C"/>
              </a:buClr>
            </a:pPr>
            <a:r>
              <a:rPr lang="en-US" sz="3200" b="1" dirty="0">
                <a:latin typeface="Avenir Book" panose="02000503020000020003" pitchFamily="2" charset="0"/>
              </a:rPr>
              <a:t>What is DASH?</a:t>
            </a:r>
          </a:p>
          <a:p>
            <a:pPr>
              <a:buClr>
                <a:srgbClr val="3E909C"/>
              </a:buClr>
            </a:pPr>
            <a:endParaRPr lang="en-US" sz="2400" dirty="0">
              <a:latin typeface="Avenir Book" panose="02000503020000020003" pitchFamily="2" charset="0"/>
            </a:endParaRPr>
          </a:p>
          <a:p>
            <a:pPr marL="285750" indent="-285750">
              <a:buClr>
                <a:srgbClr val="3E909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DASH = Digital attitudes and skills for heritage survey</a:t>
            </a:r>
          </a:p>
          <a:p>
            <a:pPr marL="285750" indent="-285750">
              <a:buClr>
                <a:srgbClr val="3E909C"/>
              </a:buClr>
              <a:buFont typeface="Arial" panose="020B0604020202020204" pitchFamily="34" charset="0"/>
              <a:buChar char="•"/>
            </a:pPr>
            <a:endParaRPr lang="en-US" sz="800" dirty="0">
              <a:latin typeface="Avenir Book" panose="02000503020000020003" pitchFamily="2" charset="0"/>
            </a:endParaRPr>
          </a:p>
          <a:p>
            <a:pPr marL="285750" indent="-285750">
              <a:buClr>
                <a:srgbClr val="3E909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Focus on digital skills relevant to heritage</a:t>
            </a:r>
          </a:p>
          <a:p>
            <a:pPr marL="285750" indent="-285750">
              <a:buClr>
                <a:srgbClr val="3E909C"/>
              </a:buClr>
              <a:buFont typeface="Arial" panose="020B0604020202020204" pitchFamily="34" charset="0"/>
              <a:buChar char="•"/>
            </a:pPr>
            <a:endParaRPr lang="en-US" sz="800" dirty="0">
              <a:latin typeface="Avenir Book" panose="02000503020000020003" pitchFamily="2" charset="0"/>
            </a:endParaRPr>
          </a:p>
          <a:p>
            <a:pPr marL="285750" indent="-285750">
              <a:buClr>
                <a:srgbClr val="3E909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Organisations sign up to use it; their people complete it (all staff, trustees, volunteers)</a:t>
            </a:r>
          </a:p>
          <a:p>
            <a:pPr marL="285750" indent="-285750">
              <a:buClr>
                <a:srgbClr val="3E909C"/>
              </a:buClr>
              <a:buFont typeface="Arial" panose="020B0604020202020204" pitchFamily="34" charset="0"/>
              <a:buChar char="•"/>
            </a:pPr>
            <a:endParaRPr lang="en-US" sz="800" dirty="0">
              <a:latin typeface="Avenir Book" panose="02000503020000020003" pitchFamily="2" charset="0"/>
            </a:endParaRPr>
          </a:p>
          <a:p>
            <a:pPr marL="285750" indent="-285750">
              <a:buClr>
                <a:srgbClr val="3E909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Collaboration with THA to create something genuinely relevant to heritage</a:t>
            </a:r>
          </a:p>
          <a:p>
            <a:pPr marL="285750" indent="-285750">
              <a:buClr>
                <a:srgbClr val="3E909C"/>
              </a:buClr>
              <a:buFont typeface="Arial" panose="020B0604020202020204" pitchFamily="34" charset="0"/>
              <a:buChar char="•"/>
            </a:pPr>
            <a:endParaRPr lang="en-US" sz="800" dirty="0">
              <a:latin typeface="Avenir Book" panose="02000503020000020003" pitchFamily="2" charset="0"/>
            </a:endParaRPr>
          </a:p>
          <a:p>
            <a:pPr marL="285750" indent="-285750">
              <a:buClr>
                <a:srgbClr val="3E909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Free: for nine weeks - 6</a:t>
            </a:r>
            <a:r>
              <a:rPr lang="en-US" sz="2000" baseline="30000" dirty="0">
                <a:latin typeface="Avenir Book" panose="02000503020000020003" pitchFamily="2" charset="0"/>
              </a:rPr>
              <a:t>th</a:t>
            </a:r>
            <a:r>
              <a:rPr lang="en-US" sz="2000" dirty="0">
                <a:latin typeface="Avenir Book" panose="02000503020000020003" pitchFamily="2" charset="0"/>
              </a:rPr>
              <a:t> September to 7</a:t>
            </a:r>
            <a:r>
              <a:rPr lang="en-US" sz="2000" baseline="30000" dirty="0">
                <a:latin typeface="Avenir Book" panose="02000503020000020003" pitchFamily="2" charset="0"/>
              </a:rPr>
              <a:t>th</a:t>
            </a:r>
            <a:r>
              <a:rPr lang="en-US" sz="2000" dirty="0">
                <a:latin typeface="Avenir Book" panose="02000503020000020003" pitchFamily="2" charset="0"/>
              </a:rPr>
              <a:t> November 2021</a:t>
            </a:r>
          </a:p>
          <a:p>
            <a:pPr>
              <a:buClr>
                <a:srgbClr val="3E909C"/>
              </a:buClr>
            </a:pPr>
            <a:endParaRPr lang="en-US" sz="800" dirty="0">
              <a:latin typeface="Avenir Book" panose="02000503020000020003" pitchFamily="2" charset="0"/>
            </a:endParaRPr>
          </a:p>
          <a:p>
            <a:pPr marL="285750" indent="-285750">
              <a:buClr>
                <a:srgbClr val="3E909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Modelled on services created for other sectors</a:t>
            </a:r>
          </a:p>
          <a:p>
            <a:pPr marL="285750" indent="-285750">
              <a:buClr>
                <a:srgbClr val="3E909C"/>
              </a:buClr>
              <a:buFont typeface="Arial" panose="020B0604020202020204" pitchFamily="34" charset="0"/>
              <a:buChar char="•"/>
            </a:pPr>
            <a:endParaRPr lang="en-US" sz="800" dirty="0">
              <a:latin typeface="Avenir Book" panose="02000503020000020003" pitchFamily="2" charset="0"/>
            </a:endParaRPr>
          </a:p>
          <a:p>
            <a:pPr marL="285750" indent="-285750">
              <a:buClr>
                <a:srgbClr val="3E909C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Successfully trialed last year in heritage, large-scale promotion for 2021</a:t>
            </a:r>
          </a:p>
        </p:txBody>
      </p:sp>
      <p:pic>
        <p:nvPicPr>
          <p:cNvPr id="5" name="Picture 4" descr="A photo of a woman standing in a museum behind a white background">
            <a:extLst>
              <a:ext uri="{FF2B5EF4-FFF2-40B4-BE49-F238E27FC236}">
                <a16:creationId xmlns:a16="http://schemas.microsoft.com/office/drawing/2014/main" id="{7813483B-26DD-CE47-9BAC-33D6F6B66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-8006"/>
            <a:ext cx="5143500" cy="687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6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BA1A9F-87C6-4A40-A51A-6741EAEA5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536" y="551369"/>
            <a:ext cx="6324253" cy="83748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venir Book" panose="02000503020000020003" pitchFamily="2" charset="0"/>
              </a:rPr>
              <a:t>Why heritage?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05061-63C6-7842-8569-B07D13DF1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85" y="1388852"/>
            <a:ext cx="6514981" cy="4917779"/>
          </a:xfrm>
        </p:spPr>
        <p:txBody>
          <a:bodyPr>
            <a:normAutofit/>
          </a:bodyPr>
          <a:lstStyle/>
          <a:p>
            <a:pPr>
              <a:buClr>
                <a:srgbClr val="3E909C"/>
              </a:buClr>
            </a:pPr>
            <a:r>
              <a:rPr lang="en-US" sz="2000" dirty="0">
                <a:latin typeface="Avenir Book" panose="02000503020000020003" pitchFamily="2" charset="0"/>
              </a:rPr>
              <a:t>Time and money poor: DASH provides just enough data quickly and easily</a:t>
            </a:r>
          </a:p>
          <a:p>
            <a:pPr>
              <a:buClr>
                <a:srgbClr val="3E909C"/>
              </a:buClr>
            </a:pPr>
            <a:r>
              <a:rPr lang="en-US" sz="2000" dirty="0">
                <a:latin typeface="Avenir Book" panose="02000503020000020003" pitchFamily="2" charset="0"/>
              </a:rPr>
              <a:t>Move to digital spaces: supporting individual skills development key to organisational success</a:t>
            </a:r>
          </a:p>
          <a:p>
            <a:pPr>
              <a:buClr>
                <a:srgbClr val="3E909C"/>
              </a:buClr>
            </a:pPr>
            <a:r>
              <a:rPr lang="en-US" sz="2000" dirty="0">
                <a:latin typeface="Avenir Book" panose="02000503020000020003" pitchFamily="2" charset="0"/>
              </a:rPr>
              <a:t>Inclusive to all: DASH is useful for individuals (including volunteers) and organisations</a:t>
            </a:r>
          </a:p>
          <a:p>
            <a:pPr>
              <a:buClr>
                <a:srgbClr val="3E909C"/>
              </a:buClr>
            </a:pPr>
            <a:r>
              <a:rPr lang="en-US" sz="2000" dirty="0">
                <a:latin typeface="Avenir Book" panose="02000503020000020003" pitchFamily="2" charset="0"/>
              </a:rPr>
              <a:t>Provides national data for The Fund to shape support</a:t>
            </a:r>
          </a:p>
          <a:p>
            <a:pPr>
              <a:buClr>
                <a:srgbClr val="3E909C"/>
              </a:buClr>
            </a:pPr>
            <a:r>
              <a:rPr lang="en-US" sz="2000" dirty="0">
                <a:latin typeface="Avenir Book" panose="02000503020000020003" pitchFamily="2" charset="0"/>
              </a:rPr>
              <a:t>DASH digital skills questions focus on heritage-relevant activities, providing context that generic support can’t</a:t>
            </a:r>
          </a:p>
          <a:p>
            <a:pPr>
              <a:buClr>
                <a:srgbClr val="3E909C"/>
              </a:buClr>
            </a:pPr>
            <a:r>
              <a:rPr lang="en-US" sz="2000" dirty="0">
                <a:latin typeface="Avenir Book" panose="02000503020000020003" pitchFamily="2" charset="0"/>
              </a:rPr>
              <a:t>Transient workforce: in heritage, digital skills are embedded in the people as much as the organisation. Hearing from the workforce particularly powerful and helps identify opportunities for improvement, support and collaboration</a:t>
            </a:r>
          </a:p>
        </p:txBody>
      </p:sp>
      <p:pic>
        <p:nvPicPr>
          <p:cNvPr id="5" name="Picture 4" descr="Looking up at tall trees -  a photo&#10;">
            <a:extLst>
              <a:ext uri="{FF2B5EF4-FFF2-40B4-BE49-F238E27FC236}">
                <a16:creationId xmlns:a16="http://schemas.microsoft.com/office/drawing/2014/main" id="{4F027D23-3062-874B-A883-00B908121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268" y="0"/>
            <a:ext cx="4578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17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81F3B9-A4B1-384E-A009-775D6EC4C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Avenir Book" panose="02000503020000020003" pitchFamily="2" charset="0"/>
              </a:rPr>
              <a:t>DASH provides </a:t>
            </a:r>
            <a:r>
              <a:rPr lang="en-US" sz="3200" b="1" dirty="0">
                <a:solidFill>
                  <a:srgbClr val="7030A0"/>
                </a:solidFill>
                <a:latin typeface="Avenir Book" panose="02000503020000020003" pitchFamily="2" charset="0"/>
              </a:rPr>
              <a:t>individuals working in heritage</a:t>
            </a:r>
            <a:r>
              <a:rPr lang="en-US" sz="3200" dirty="0">
                <a:latin typeface="Avenir Book" panose="02000503020000020003" pitchFamily="2" charset="0"/>
              </a:rPr>
              <a:t> with an opportunity to self-reflect on their digital practice in heritage context</a:t>
            </a:r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Content Placeholder 2" descr="Infographic summarising organisational benefits">
            <a:extLst>
              <a:ext uri="{FF2B5EF4-FFF2-40B4-BE49-F238E27FC236}">
                <a16:creationId xmlns:a16="http://schemas.microsoft.com/office/drawing/2014/main" id="{DD445896-CA4C-46CC-9E74-BFC11EA750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12680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" name="Rectangle 52">
            <a:extLst>
              <a:ext uri="{FF2B5EF4-FFF2-40B4-BE49-F238E27FC236}">
                <a16:creationId xmlns:a16="http://schemas.microsoft.com/office/drawing/2014/main" id="{5E77FA36-2025-0C4F-975C-23E3FE7A8ADD}"/>
              </a:ext>
            </a:extLst>
          </p:cNvPr>
          <p:cNvSpPr/>
          <p:nvPr/>
        </p:nvSpPr>
        <p:spPr>
          <a:xfrm>
            <a:off x="0" y="2045547"/>
            <a:ext cx="487680" cy="213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C84E8A-9A97-4B44-A013-5ABA6A1F77C3}"/>
              </a:ext>
            </a:extLst>
          </p:cNvPr>
          <p:cNvSpPr/>
          <p:nvPr/>
        </p:nvSpPr>
        <p:spPr>
          <a:xfrm>
            <a:off x="6324600" y="3026722"/>
            <a:ext cx="438150" cy="5375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Hand solid fill">
            <a:extLst>
              <a:ext uri="{FF2B5EF4-FFF2-40B4-BE49-F238E27FC236}">
                <a16:creationId xmlns:a16="http://schemas.microsoft.com/office/drawing/2014/main" id="{D859B3BB-BEAB-0449-A9A8-322D0295D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094476" y="2822892"/>
            <a:ext cx="914400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916B76-9C18-A945-8E01-4171B5869F6E}"/>
              </a:ext>
            </a:extLst>
          </p:cNvPr>
          <p:cNvSpPr/>
          <p:nvPr/>
        </p:nvSpPr>
        <p:spPr>
          <a:xfrm>
            <a:off x="5988050" y="704088"/>
            <a:ext cx="1143000" cy="11818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Head with gears with solid fill">
            <a:extLst>
              <a:ext uri="{FF2B5EF4-FFF2-40B4-BE49-F238E27FC236}">
                <a16:creationId xmlns:a16="http://schemas.microsoft.com/office/drawing/2014/main" id="{8105A758-E00A-7A4C-9B3F-ECA9893A64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86475" y="8378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8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81F3B9-A4B1-384E-A009-775D6EC4C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970606" cy="4064925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Avenir Book" panose="02000503020000020003" pitchFamily="2" charset="0"/>
              </a:rPr>
              <a:t>DASH is a quick way for </a:t>
            </a:r>
            <a:r>
              <a:rPr lang="en-US" sz="3200" b="1" dirty="0">
                <a:solidFill>
                  <a:srgbClr val="3E909C"/>
                </a:solidFill>
                <a:latin typeface="Avenir Book" panose="02000503020000020003" pitchFamily="2" charset="0"/>
              </a:rPr>
              <a:t>heritage</a:t>
            </a:r>
            <a:r>
              <a:rPr lang="en-US" sz="3200" dirty="0">
                <a:latin typeface="Avenir Book" panose="02000503020000020003" pitchFamily="2" charset="0"/>
              </a:rPr>
              <a:t> </a:t>
            </a:r>
            <a:r>
              <a:rPr lang="en-US" sz="3200" b="1" dirty="0">
                <a:solidFill>
                  <a:srgbClr val="3E909C"/>
                </a:solidFill>
                <a:latin typeface="Avenir Book" panose="02000503020000020003" pitchFamily="2" charset="0"/>
              </a:rPr>
              <a:t>organisations</a:t>
            </a:r>
            <a:r>
              <a:rPr lang="en-US" sz="3200" dirty="0">
                <a:latin typeface="Avenir Book" panose="02000503020000020003" pitchFamily="2" charset="0"/>
              </a:rPr>
              <a:t> to collect useful data</a:t>
            </a:r>
            <a:endParaRPr lang="en-US" sz="3200" b="1" dirty="0">
              <a:solidFill>
                <a:srgbClr val="3E909C"/>
              </a:solidFill>
              <a:latin typeface="Avenir Book" panose="02000503020000020003" pitchFamily="2" charset="0"/>
            </a:endParaRPr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Content Placeholder 2" descr="Infographic summarising individual  benefits">
            <a:extLst>
              <a:ext uri="{FF2B5EF4-FFF2-40B4-BE49-F238E27FC236}">
                <a16:creationId xmlns:a16="http://schemas.microsoft.com/office/drawing/2014/main" id="{DD445896-CA4C-46CC-9E74-BFC11EA750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557956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" name="Rectangle 52">
            <a:extLst>
              <a:ext uri="{FF2B5EF4-FFF2-40B4-BE49-F238E27FC236}">
                <a16:creationId xmlns:a16="http://schemas.microsoft.com/office/drawing/2014/main" id="{5E77FA36-2025-0C4F-975C-23E3FE7A8ADD}"/>
              </a:ext>
            </a:extLst>
          </p:cNvPr>
          <p:cNvSpPr/>
          <p:nvPr/>
        </p:nvSpPr>
        <p:spPr>
          <a:xfrm>
            <a:off x="0" y="2045547"/>
            <a:ext cx="487680" cy="213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9E127F-E40B-E645-ACD2-96C8F4B9EFF2}"/>
              </a:ext>
            </a:extLst>
          </p:cNvPr>
          <p:cNvGrpSpPr/>
          <p:nvPr/>
        </p:nvGrpSpPr>
        <p:grpSpPr>
          <a:xfrm>
            <a:off x="5928220" y="4735345"/>
            <a:ext cx="1237349" cy="1237349"/>
            <a:chOff x="5928220" y="4735345"/>
            <a:chExt cx="1237349" cy="1237349"/>
          </a:xfrm>
        </p:grpSpPr>
        <p:pic>
          <p:nvPicPr>
            <p:cNvPr id="4" name="Graphic 3" descr="Arrow circle with solid fill">
              <a:extLst>
                <a:ext uri="{FF2B5EF4-FFF2-40B4-BE49-F238E27FC236}">
                  <a16:creationId xmlns:a16="http://schemas.microsoft.com/office/drawing/2014/main" id="{BB49EFFC-81E5-1E4F-9F83-13960DDB5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28220" y="4735345"/>
              <a:ext cx="1237349" cy="12373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1CAA694-9369-CD4B-92B1-FD2138CAB3CF}"/>
                    </a:ext>
                  </a:extLst>
                </p:cNvPr>
                <p:cNvSpPr txBox="1"/>
                <p:nvPr/>
              </p:nvSpPr>
              <p:spPr>
                <a:xfrm>
                  <a:off x="6301042" y="5169353"/>
                  <a:ext cx="7065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360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1CAA694-9369-CD4B-92B1-FD2138CAB3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042" y="5169353"/>
                  <a:ext cx="706582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7143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34157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ASH sign up process as an infographic">
            <a:extLst>
              <a:ext uri="{FF2B5EF4-FFF2-40B4-BE49-F238E27FC236}">
                <a16:creationId xmlns:a16="http://schemas.microsoft.com/office/drawing/2014/main" id="{D929D0B8-7A7D-D34B-87EE-D68D55080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65" y="1545330"/>
            <a:ext cx="10444275" cy="4908810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00D80C5-4726-4241-A5FF-F48BA1A056AF}"/>
              </a:ext>
            </a:extLst>
          </p:cNvPr>
          <p:cNvSpPr/>
          <p:nvPr/>
        </p:nvSpPr>
        <p:spPr>
          <a:xfrm>
            <a:off x="0" y="0"/>
            <a:ext cx="12192000" cy="1318260"/>
          </a:xfrm>
          <a:prstGeom prst="roundRect">
            <a:avLst>
              <a:gd name="adj" fmla="val 0"/>
            </a:avLst>
          </a:prstGeom>
          <a:solidFill>
            <a:srgbClr val="3E9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  <a:latin typeface="Avenir Book" panose="02000503020000020003" pitchFamily="2" charset="0"/>
              </a:rPr>
              <a:t>	The process is fast and simple</a:t>
            </a:r>
          </a:p>
        </p:txBody>
      </p:sp>
      <p:pic>
        <p:nvPicPr>
          <p:cNvPr id="31" name="Graphic 30" descr="Stopwatch with solid fill">
            <a:extLst>
              <a:ext uri="{FF2B5EF4-FFF2-40B4-BE49-F238E27FC236}">
                <a16:creationId xmlns:a16="http://schemas.microsoft.com/office/drawing/2014/main" id="{54FFA229-FDB6-E248-B853-A1733AC75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876" y="284243"/>
            <a:ext cx="749773" cy="74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1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 of some of the DASH survey itself">
            <a:extLst>
              <a:ext uri="{FF2B5EF4-FFF2-40B4-BE49-F238E27FC236}">
                <a16:creationId xmlns:a16="http://schemas.microsoft.com/office/drawing/2014/main" id="{4471F1ED-786C-E546-AE59-9A72B707F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442" y="2818"/>
            <a:ext cx="5165558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3167A49-F048-EB44-A1FF-7B2265988CE7}"/>
              </a:ext>
            </a:extLst>
          </p:cNvPr>
          <p:cNvSpPr/>
          <p:nvPr/>
        </p:nvSpPr>
        <p:spPr>
          <a:xfrm>
            <a:off x="9376566" y="303005"/>
            <a:ext cx="2520778" cy="1869989"/>
          </a:xfrm>
          <a:prstGeom prst="roundRect">
            <a:avLst/>
          </a:prstGeom>
          <a:solidFill>
            <a:srgbClr val="3E9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en-US" sz="2000" dirty="0"/>
              <a:t>Takes just 10 minutes for individuals to complete DASH survey (34 Qs)</a:t>
            </a:r>
            <a:endParaRPr lang="en-US" sz="12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7" name="Picture 6" descr="Image of some of the sign up form for DASH">
            <a:extLst>
              <a:ext uri="{FF2B5EF4-FFF2-40B4-BE49-F238E27FC236}">
                <a16:creationId xmlns:a16="http://schemas.microsoft.com/office/drawing/2014/main" id="{885FE52A-6120-1A45-B80E-3522B3F73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56" y="0"/>
            <a:ext cx="4231409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1427613-FF62-8E4F-8AF4-43B7AC33237D}"/>
              </a:ext>
            </a:extLst>
          </p:cNvPr>
          <p:cNvSpPr/>
          <p:nvPr/>
        </p:nvSpPr>
        <p:spPr>
          <a:xfrm>
            <a:off x="3265676" y="303005"/>
            <a:ext cx="2520778" cy="1869989"/>
          </a:xfrm>
          <a:prstGeom prst="roundRect">
            <a:avLst/>
          </a:prstGeom>
          <a:solidFill>
            <a:srgbClr val="3E9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r>
              <a:rPr lang="en-US" sz="2000" dirty="0"/>
              <a:t>Takes just 5 minutes for an organisation to sign up to use DASH (20 Qs)</a:t>
            </a:r>
            <a:endParaRPr lang="en-US" sz="12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58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xcel data sheet example from DASH">
            <a:extLst>
              <a:ext uri="{FF2B5EF4-FFF2-40B4-BE49-F238E27FC236}">
                <a16:creationId xmlns:a16="http://schemas.microsoft.com/office/drawing/2014/main" id="{3F4AAC4D-065C-4E45-8396-17F1174934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 rot="21052127">
            <a:off x="3431830" y="3520638"/>
            <a:ext cx="8972550" cy="4861161"/>
          </a:xfrm>
          <a:prstGeom prst="rect">
            <a:avLst/>
          </a:prstGeom>
        </p:spPr>
      </p:pic>
      <p:pic>
        <p:nvPicPr>
          <p:cNvPr id="11" name="Picture 10" descr="Image of some of the DASH dashboard">
            <a:extLst>
              <a:ext uri="{FF2B5EF4-FFF2-40B4-BE49-F238E27FC236}">
                <a16:creationId xmlns:a16="http://schemas.microsoft.com/office/drawing/2014/main" id="{F78D6863-ACB0-B04A-B80A-11C6FF04F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06" y="0"/>
            <a:ext cx="2199268" cy="6858000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AE1797B-7B06-294B-A5B3-8BEF3E562A72}"/>
              </a:ext>
            </a:extLst>
          </p:cNvPr>
          <p:cNvSpPr/>
          <p:nvPr/>
        </p:nvSpPr>
        <p:spPr>
          <a:xfrm>
            <a:off x="4489450" y="234950"/>
            <a:ext cx="7529644" cy="407035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E90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E909C"/>
                </a:solidFill>
              </a:ln>
            </a:endParaRPr>
          </a:p>
        </p:txBody>
      </p:sp>
      <p:pic>
        <p:nvPicPr>
          <p:cNvPr id="5" name="Content Placeholder 4" descr="Bar chart from DASH dashboard">
            <a:extLst>
              <a:ext uri="{FF2B5EF4-FFF2-40B4-BE49-F238E27FC236}">
                <a16:creationId xmlns:a16="http://schemas.microsoft.com/office/drawing/2014/main" id="{2CC919BC-606C-204D-BE03-0556AFEA9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770" r="3871"/>
          <a:stretch/>
        </p:blipFill>
        <p:spPr>
          <a:xfrm>
            <a:off x="4890974" y="423385"/>
            <a:ext cx="6790663" cy="368522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D49A22A-1A16-F942-BC92-CB7F9605CEAE}"/>
              </a:ext>
            </a:extLst>
          </p:cNvPr>
          <p:cNvGrpSpPr/>
          <p:nvPr/>
        </p:nvGrpSpPr>
        <p:grpSpPr>
          <a:xfrm>
            <a:off x="1787399" y="1199197"/>
            <a:ext cx="3928871" cy="4317642"/>
            <a:chOff x="1755649" y="1732597"/>
            <a:chExt cx="3928871" cy="4317642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11FD69A-1865-A646-B1AC-8FEBE8C3AD21}"/>
                </a:ext>
              </a:extLst>
            </p:cNvPr>
            <p:cNvSpPr/>
            <p:nvPr/>
          </p:nvSpPr>
          <p:spPr>
            <a:xfrm>
              <a:off x="1755649" y="1732597"/>
              <a:ext cx="3928871" cy="4317642"/>
            </a:xfrm>
            <a:prstGeom prst="roundRect">
              <a:avLst/>
            </a:prstGeom>
            <a:solidFill>
              <a:srgbClr val="3E9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lnSpc>
                  <a:spcPct val="100000"/>
                </a:lnSpc>
              </a:pPr>
              <a:endParaRPr lang="en-US" sz="4000" dirty="0"/>
            </a:p>
            <a:p>
              <a:pPr lvl="0" algn="ctr">
                <a:lnSpc>
                  <a:spcPct val="100000"/>
                </a:lnSpc>
              </a:pPr>
              <a:r>
                <a:rPr lang="en-US" sz="2400" dirty="0">
                  <a:latin typeface="Avenir Book" panose="02000503020000020003" pitchFamily="2" charset="0"/>
                </a:rPr>
                <a:t>Champion gains access to a summary online dashboard and raw data file of their organisation’s data – and networking opportunities with other Champions</a:t>
              </a:r>
              <a:endParaRPr lang="en-US" sz="2400" dirty="0">
                <a:solidFill>
                  <a:schemeClr val="bg1"/>
                </a:solidFill>
                <a:latin typeface="Avenir Book" panose="02000503020000020003" pitchFamily="2" charset="0"/>
              </a:endParaRPr>
            </a:p>
          </p:txBody>
        </p:sp>
        <p:pic>
          <p:nvPicPr>
            <p:cNvPr id="13" name="Graphic 12" descr="Research with solid fill">
              <a:extLst>
                <a:ext uri="{FF2B5EF4-FFF2-40B4-BE49-F238E27FC236}">
                  <a16:creationId xmlns:a16="http://schemas.microsoft.com/office/drawing/2014/main" id="{C5510FAA-FBFF-F447-9CD1-DACE9050C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08604" y="1874561"/>
              <a:ext cx="822960" cy="822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8603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xample of a DASH worksheet">
            <a:extLst>
              <a:ext uri="{FF2B5EF4-FFF2-40B4-BE49-F238E27FC236}">
                <a16:creationId xmlns:a16="http://schemas.microsoft.com/office/drawing/2014/main" id="{7927ABFE-361C-4245-AEA1-8C149A2FEF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8000"/>
          </a:blip>
          <a:srcRect b="2070"/>
          <a:stretch/>
        </p:blipFill>
        <p:spPr>
          <a:xfrm rot="930435">
            <a:off x="3464229" y="-1054550"/>
            <a:ext cx="9865136" cy="6716021"/>
          </a:xfrm>
          <a:prstGeom prst="rect">
            <a:avLst/>
          </a:prstGeom>
        </p:spPr>
      </p:pic>
      <p:pic>
        <p:nvPicPr>
          <p:cNvPr id="12" name="Picture 11" descr="Example of a DASH worksheet">
            <a:extLst>
              <a:ext uri="{FF2B5EF4-FFF2-40B4-BE49-F238E27FC236}">
                <a16:creationId xmlns:a16="http://schemas.microsoft.com/office/drawing/2014/main" id="{403A73D3-23FF-4846-B974-81C818C6FA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3000"/>
          </a:blip>
          <a:srcRect r="5456"/>
          <a:stretch/>
        </p:blipFill>
        <p:spPr>
          <a:xfrm rot="21157858">
            <a:off x="-1604135" y="303773"/>
            <a:ext cx="9234827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11FD69A-1865-A646-B1AC-8FEBE8C3AD21}"/>
              </a:ext>
            </a:extLst>
          </p:cNvPr>
          <p:cNvSpPr/>
          <p:nvPr/>
        </p:nvSpPr>
        <p:spPr>
          <a:xfrm>
            <a:off x="5072206" y="2250511"/>
            <a:ext cx="3928871" cy="3423603"/>
          </a:xfrm>
          <a:prstGeom prst="roundRect">
            <a:avLst/>
          </a:prstGeom>
          <a:solidFill>
            <a:srgbClr val="3E9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endParaRPr lang="en-US" sz="4000" dirty="0"/>
          </a:p>
          <a:p>
            <a:pPr lvl="0" algn="ctr">
              <a:lnSpc>
                <a:spcPct val="100000"/>
              </a:lnSpc>
            </a:pPr>
            <a:r>
              <a:rPr lang="en-US" sz="2400" dirty="0">
                <a:latin typeface="Avenir Book" panose="02000503020000020003" pitchFamily="2" charset="0"/>
              </a:rPr>
              <a:t>Worksheets for individuals and organisations on how to use DASH data going forwards</a:t>
            </a:r>
            <a:endParaRPr lang="en-US" sz="24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Graphic 5" descr="Key with solid fill">
            <a:extLst>
              <a:ext uri="{FF2B5EF4-FFF2-40B4-BE49-F238E27FC236}">
                <a16:creationId xmlns:a16="http://schemas.microsoft.com/office/drawing/2014/main" id="{BB78F3C3-E0E5-E14D-8F9E-08EF98417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9441" y="24193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53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719</Words>
  <Application>Microsoft Macintosh PowerPoint</Application>
  <PresentationFormat>Widescreen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Avenir Book</vt:lpstr>
      <vt:lpstr>Calibri</vt:lpstr>
      <vt:lpstr>Calibri Light</vt:lpstr>
      <vt:lpstr>Cambria Math</vt:lpstr>
      <vt:lpstr>Office Theme</vt:lpstr>
      <vt:lpstr>How heritage organisations can use DASH to support and improve digital practice</vt:lpstr>
      <vt:lpstr>PowerPoint Presentation</vt:lpstr>
      <vt:lpstr>Why heritage?</vt:lpstr>
      <vt:lpstr>DASH provides individuals working in heritage with an opportunity to self-reflect on their digital practice in heritage context</vt:lpstr>
      <vt:lpstr>DASH is a quick way for heritage organisations to collect useful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National data influences sector support </vt:lpstr>
      <vt:lpstr>In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DASH data to better understand your people and support your digital strategic plans</dc:title>
  <dc:creator>Tabetha Newman</dc:creator>
  <cp:lastModifiedBy>Tabetha Newman</cp:lastModifiedBy>
  <cp:revision>116</cp:revision>
  <dcterms:created xsi:type="dcterms:W3CDTF">2021-09-08T14:38:58Z</dcterms:created>
  <dcterms:modified xsi:type="dcterms:W3CDTF">2021-09-14T08:54:58Z</dcterms:modified>
</cp:coreProperties>
</file>